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2"/>
  </p:sldMasterIdLst>
  <p:notesMasterIdLst>
    <p:notesMasterId r:id="rId42"/>
  </p:notesMasterIdLst>
  <p:sldIdLst>
    <p:sldId id="256" r:id="rId3"/>
    <p:sldId id="336" r:id="rId4"/>
    <p:sldId id="316" r:id="rId5"/>
    <p:sldId id="349" r:id="rId6"/>
    <p:sldId id="342" r:id="rId7"/>
    <p:sldId id="344" r:id="rId8"/>
    <p:sldId id="346" r:id="rId9"/>
    <p:sldId id="348" r:id="rId10"/>
    <p:sldId id="352" r:id="rId11"/>
    <p:sldId id="353" r:id="rId12"/>
    <p:sldId id="320" r:id="rId13"/>
    <p:sldId id="350" r:id="rId14"/>
    <p:sldId id="351" r:id="rId15"/>
    <p:sldId id="287" r:id="rId16"/>
    <p:sldId id="335" r:id="rId17"/>
    <p:sldId id="317" r:id="rId18"/>
    <p:sldId id="318" r:id="rId19"/>
    <p:sldId id="319" r:id="rId20"/>
    <p:sldId id="327" r:id="rId21"/>
    <p:sldId id="328" r:id="rId22"/>
    <p:sldId id="329" r:id="rId23"/>
    <p:sldId id="334" r:id="rId24"/>
    <p:sldId id="261" r:id="rId25"/>
    <p:sldId id="333" r:id="rId26"/>
    <p:sldId id="340" r:id="rId27"/>
    <p:sldId id="338" r:id="rId28"/>
    <p:sldId id="339" r:id="rId29"/>
    <p:sldId id="354" r:id="rId30"/>
    <p:sldId id="355" r:id="rId31"/>
    <p:sldId id="358" r:id="rId32"/>
    <p:sldId id="332" r:id="rId33"/>
    <p:sldId id="361" r:id="rId34"/>
    <p:sldId id="360" r:id="rId35"/>
    <p:sldId id="323" r:id="rId36"/>
    <p:sldId id="325" r:id="rId37"/>
    <p:sldId id="326" r:id="rId38"/>
    <p:sldId id="278" r:id="rId39"/>
    <p:sldId id="279" r:id="rId40"/>
    <p:sldId id="280" r:id="rId41"/>
  </p:sldIdLst>
  <p:sldSz cx="12192000" cy="6858000"/>
  <p:notesSz cx="6858000" cy="12192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AAE36F-EAB5-49CE-AAF3-19D3904257D6}" v="21" dt="2025-12-14T18:25:20.372"/>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7" d="100"/>
          <a:sy n="97" d="100"/>
        </p:scale>
        <p:origin x="174" y="30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notesMaster" Target="notesMasters/notesMaster1.xml"/><Relationship Id="rId47" Type="http://schemas.microsoft.com/office/2016/11/relationships/changesInfo" Target="changesInfos/changesInfo1.xml"/><Relationship Id="rId7" Type="http://schemas.openxmlformats.org/officeDocument/2006/relationships/slide" Target="slides/slide5.xml"/><Relationship Id="rId2" Type="http://schemas.openxmlformats.org/officeDocument/2006/relationships/slideMaster" Target="slideMasters/slideMaster1.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 Id="rId48" Type="http://schemas.microsoft.com/office/2015/10/relationships/revisionInfo" Target="revisionInfo.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slide" Target="slides/slide3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las Rollason" userId="6a8496f3-b06a-4e75-a093-db847a8c0e61" providerId="ADAL" clId="{BEECAFDD-087C-4920-B50F-3A83480A09B5}"/>
    <pc:docChg chg="undo custSel addSld delSld modSld">
      <pc:chgData name="Nicolas Rollason" userId="6a8496f3-b06a-4e75-a093-db847a8c0e61" providerId="ADAL" clId="{BEECAFDD-087C-4920-B50F-3A83480A09B5}" dt="2025-12-14T18:26:26.769" v="1915" actId="2696"/>
      <pc:docMkLst>
        <pc:docMk/>
      </pc:docMkLst>
      <pc:sldChg chg="modSp mod">
        <pc:chgData name="Nicolas Rollason" userId="6a8496f3-b06a-4e75-a093-db847a8c0e61" providerId="ADAL" clId="{BEECAFDD-087C-4920-B50F-3A83480A09B5}" dt="2025-12-14T16:57:00.359" v="484" actId="20577"/>
        <pc:sldMkLst>
          <pc:docMk/>
          <pc:sldMk cId="0" sldId="256"/>
        </pc:sldMkLst>
        <pc:spChg chg="mod">
          <ac:chgData name="Nicolas Rollason" userId="6a8496f3-b06a-4e75-a093-db847a8c0e61" providerId="ADAL" clId="{BEECAFDD-087C-4920-B50F-3A83480A09B5}" dt="2025-12-14T16:52:50.192" v="183" actId="1076"/>
          <ac:spMkLst>
            <pc:docMk/>
            <pc:sldMk cId="0" sldId="256"/>
            <ac:spMk id="2" creationId="{00000000-0000-0000-0000-000000000000}"/>
          </ac:spMkLst>
        </pc:spChg>
        <pc:spChg chg="mod">
          <ac:chgData name="Nicolas Rollason" userId="6a8496f3-b06a-4e75-a093-db847a8c0e61" providerId="ADAL" clId="{BEECAFDD-087C-4920-B50F-3A83480A09B5}" dt="2025-12-14T16:52:57.729" v="189" actId="20577"/>
          <ac:spMkLst>
            <pc:docMk/>
            <pc:sldMk cId="0" sldId="256"/>
            <ac:spMk id="32" creationId="{00000000-0000-0000-0000-000000000000}"/>
          </ac:spMkLst>
        </pc:spChg>
        <pc:spChg chg="mod">
          <ac:chgData name="Nicolas Rollason" userId="6a8496f3-b06a-4e75-a093-db847a8c0e61" providerId="ADAL" clId="{BEECAFDD-087C-4920-B50F-3A83480A09B5}" dt="2025-12-14T16:56:47.217" v="481" actId="6549"/>
          <ac:spMkLst>
            <pc:docMk/>
            <pc:sldMk cId="0" sldId="256"/>
            <ac:spMk id="33" creationId="{00000000-0000-0000-0000-000000000000}"/>
          </ac:spMkLst>
        </pc:spChg>
        <pc:spChg chg="mod">
          <ac:chgData name="Nicolas Rollason" userId="6a8496f3-b06a-4e75-a093-db847a8c0e61" providerId="ADAL" clId="{BEECAFDD-087C-4920-B50F-3A83480A09B5}" dt="2025-12-14T16:57:00.359" v="484" actId="20577"/>
          <ac:spMkLst>
            <pc:docMk/>
            <pc:sldMk cId="0" sldId="256"/>
            <ac:spMk id="34" creationId="{00000000-0000-0000-0000-000000000000}"/>
          </ac:spMkLst>
        </pc:spChg>
      </pc:sldChg>
      <pc:sldChg chg="modSp add mod">
        <pc:chgData name="Nicolas Rollason" userId="6a8496f3-b06a-4e75-a093-db847a8c0e61" providerId="ADAL" clId="{BEECAFDD-087C-4920-B50F-3A83480A09B5}" dt="2025-12-14T17:57:31.302" v="1182" actId="20577"/>
        <pc:sldMkLst>
          <pc:docMk/>
          <pc:sldMk cId="3525207863" sldId="287"/>
        </pc:sldMkLst>
        <pc:spChg chg="mod">
          <ac:chgData name="Nicolas Rollason" userId="6a8496f3-b06a-4e75-a093-db847a8c0e61" providerId="ADAL" clId="{BEECAFDD-087C-4920-B50F-3A83480A09B5}" dt="2025-12-14T17:57:31.302" v="1182" actId="20577"/>
          <ac:spMkLst>
            <pc:docMk/>
            <pc:sldMk cId="3525207863" sldId="287"/>
            <ac:spMk id="2" creationId="{4486A662-9D7E-C66E-A82E-5BB154D05177}"/>
          </ac:spMkLst>
        </pc:spChg>
      </pc:sldChg>
      <pc:sldChg chg="modSp mod">
        <pc:chgData name="Nicolas Rollason" userId="6a8496f3-b06a-4e75-a093-db847a8c0e61" providerId="ADAL" clId="{BEECAFDD-087C-4920-B50F-3A83480A09B5}" dt="2025-12-14T17:05:29.806" v="722" actId="20577"/>
        <pc:sldMkLst>
          <pc:docMk/>
          <pc:sldMk cId="0" sldId="316"/>
        </pc:sldMkLst>
        <pc:spChg chg="mod">
          <ac:chgData name="Nicolas Rollason" userId="6a8496f3-b06a-4e75-a093-db847a8c0e61" providerId="ADAL" clId="{BEECAFDD-087C-4920-B50F-3A83480A09B5}" dt="2025-12-14T17:05:29.806" v="722" actId="20577"/>
          <ac:spMkLst>
            <pc:docMk/>
            <pc:sldMk cId="0" sldId="316"/>
            <ac:spMk id="2" creationId="{00000000-0000-0000-0000-000000000000}"/>
          </ac:spMkLst>
        </pc:spChg>
      </pc:sldChg>
      <pc:sldChg chg="modSp add mod">
        <pc:chgData name="Nicolas Rollason" userId="6a8496f3-b06a-4e75-a093-db847a8c0e61" providerId="ADAL" clId="{BEECAFDD-087C-4920-B50F-3A83480A09B5}" dt="2025-12-14T17:56:43.312" v="1133" actId="5793"/>
        <pc:sldMkLst>
          <pc:docMk/>
          <pc:sldMk cId="3397370782" sldId="320"/>
        </pc:sldMkLst>
        <pc:spChg chg="mod">
          <ac:chgData name="Nicolas Rollason" userId="6a8496f3-b06a-4e75-a093-db847a8c0e61" providerId="ADAL" clId="{BEECAFDD-087C-4920-B50F-3A83480A09B5}" dt="2025-12-14T17:56:43.312" v="1133" actId="5793"/>
          <ac:spMkLst>
            <pc:docMk/>
            <pc:sldMk cId="3397370782" sldId="320"/>
            <ac:spMk id="2" creationId="{731E0DBE-EF6C-1343-91F2-0199EF5F9F13}"/>
          </ac:spMkLst>
        </pc:spChg>
      </pc:sldChg>
      <pc:sldChg chg="modSp mod">
        <pc:chgData name="Nicolas Rollason" userId="6a8496f3-b06a-4e75-a093-db847a8c0e61" providerId="ADAL" clId="{BEECAFDD-087C-4920-B50F-3A83480A09B5}" dt="2025-12-14T18:24:31.076" v="1826" actId="20577"/>
        <pc:sldMkLst>
          <pc:docMk/>
          <pc:sldMk cId="1160147784" sldId="332"/>
        </pc:sldMkLst>
        <pc:spChg chg="mod">
          <ac:chgData name="Nicolas Rollason" userId="6a8496f3-b06a-4e75-a093-db847a8c0e61" providerId="ADAL" clId="{BEECAFDD-087C-4920-B50F-3A83480A09B5}" dt="2025-12-14T18:24:31.076" v="1826" actId="20577"/>
          <ac:spMkLst>
            <pc:docMk/>
            <pc:sldMk cId="1160147784" sldId="332"/>
            <ac:spMk id="2" creationId="{19C78EF4-0FC9-0316-EBC9-2F286E7BC601}"/>
          </ac:spMkLst>
        </pc:spChg>
      </pc:sldChg>
      <pc:sldChg chg="modSp mod">
        <pc:chgData name="Nicolas Rollason" userId="6a8496f3-b06a-4e75-a093-db847a8c0e61" providerId="ADAL" clId="{BEECAFDD-087C-4920-B50F-3A83480A09B5}" dt="2025-12-14T18:14:23.097" v="1247" actId="20577"/>
        <pc:sldMkLst>
          <pc:docMk/>
          <pc:sldMk cId="2860796977" sldId="335"/>
        </pc:sldMkLst>
        <pc:spChg chg="mod">
          <ac:chgData name="Nicolas Rollason" userId="6a8496f3-b06a-4e75-a093-db847a8c0e61" providerId="ADAL" clId="{BEECAFDD-087C-4920-B50F-3A83480A09B5}" dt="2025-12-14T18:14:23.097" v="1247" actId="20577"/>
          <ac:spMkLst>
            <pc:docMk/>
            <pc:sldMk cId="2860796977" sldId="335"/>
            <ac:spMk id="2" creationId="{5D857BA6-E4BC-5FA1-6655-480C1559D861}"/>
          </ac:spMkLst>
        </pc:spChg>
      </pc:sldChg>
      <pc:sldChg chg="modSp mod">
        <pc:chgData name="Nicolas Rollason" userId="6a8496f3-b06a-4e75-a093-db847a8c0e61" providerId="ADAL" clId="{BEECAFDD-087C-4920-B50F-3A83480A09B5}" dt="2025-12-14T16:59:22.534" v="635" actId="5793"/>
        <pc:sldMkLst>
          <pc:docMk/>
          <pc:sldMk cId="3825192484" sldId="336"/>
        </pc:sldMkLst>
        <pc:spChg chg="mod">
          <ac:chgData name="Nicolas Rollason" userId="6a8496f3-b06a-4e75-a093-db847a8c0e61" providerId="ADAL" clId="{BEECAFDD-087C-4920-B50F-3A83480A09B5}" dt="2025-12-14T16:59:22.534" v="635" actId="5793"/>
          <ac:spMkLst>
            <pc:docMk/>
            <pc:sldMk cId="3825192484" sldId="336"/>
            <ac:spMk id="2" creationId="{2BBD9A93-385A-5517-886F-AA4BAC1C3551}"/>
          </ac:spMkLst>
        </pc:spChg>
      </pc:sldChg>
      <pc:sldChg chg="modSp new del">
        <pc:chgData name="Nicolas Rollason" userId="6a8496f3-b06a-4e75-a093-db847a8c0e61" providerId="ADAL" clId="{BEECAFDD-087C-4920-B50F-3A83480A09B5}" dt="2025-12-14T17:17:36.178" v="807" actId="2696"/>
        <pc:sldMkLst>
          <pc:docMk/>
          <pc:sldMk cId="3297924115" sldId="341"/>
        </pc:sldMkLst>
        <pc:spChg chg="mod">
          <ac:chgData name="Nicolas Rollason" userId="6a8496f3-b06a-4e75-a093-db847a8c0e61" providerId="ADAL" clId="{BEECAFDD-087C-4920-B50F-3A83480A09B5}" dt="2025-12-14T17:09:36.148" v="725"/>
          <ac:spMkLst>
            <pc:docMk/>
            <pc:sldMk cId="3297924115" sldId="341"/>
            <ac:spMk id="3" creationId="{A3F008BB-2A3E-F709-9954-6D1E827804B8}"/>
          </ac:spMkLst>
        </pc:spChg>
      </pc:sldChg>
      <pc:sldChg chg="add">
        <pc:chgData name="Nicolas Rollason" userId="6a8496f3-b06a-4e75-a093-db847a8c0e61" providerId="ADAL" clId="{BEECAFDD-087C-4920-B50F-3A83480A09B5}" dt="2025-12-14T17:10:29.254" v="726"/>
        <pc:sldMkLst>
          <pc:docMk/>
          <pc:sldMk cId="0" sldId="342"/>
        </pc:sldMkLst>
      </pc:sldChg>
      <pc:sldChg chg="new del">
        <pc:chgData name="Nicolas Rollason" userId="6a8496f3-b06a-4e75-a093-db847a8c0e61" providerId="ADAL" clId="{BEECAFDD-087C-4920-B50F-3A83480A09B5}" dt="2025-12-14T17:16:15.923" v="731" actId="47"/>
        <pc:sldMkLst>
          <pc:docMk/>
          <pc:sldMk cId="3477919873" sldId="343"/>
        </pc:sldMkLst>
      </pc:sldChg>
      <pc:sldChg chg="add">
        <pc:chgData name="Nicolas Rollason" userId="6a8496f3-b06a-4e75-a093-db847a8c0e61" providerId="ADAL" clId="{BEECAFDD-087C-4920-B50F-3A83480A09B5}" dt="2025-12-14T17:13:25.432" v="728"/>
        <pc:sldMkLst>
          <pc:docMk/>
          <pc:sldMk cId="725072022" sldId="344"/>
        </pc:sldMkLst>
      </pc:sldChg>
      <pc:sldChg chg="new del">
        <pc:chgData name="Nicolas Rollason" userId="6a8496f3-b06a-4e75-a093-db847a8c0e61" providerId="ADAL" clId="{BEECAFDD-087C-4920-B50F-3A83480A09B5}" dt="2025-12-14T17:16:27.709" v="732" actId="47"/>
        <pc:sldMkLst>
          <pc:docMk/>
          <pc:sldMk cId="3895662687" sldId="345"/>
        </pc:sldMkLst>
      </pc:sldChg>
      <pc:sldChg chg="modSp add mod">
        <pc:chgData name="Nicolas Rollason" userId="6a8496f3-b06a-4e75-a093-db847a8c0e61" providerId="ADAL" clId="{BEECAFDD-087C-4920-B50F-3A83480A09B5}" dt="2025-12-14T17:51:47.420" v="1076" actId="20577"/>
        <pc:sldMkLst>
          <pc:docMk/>
          <pc:sldMk cId="3198483883" sldId="346"/>
        </pc:sldMkLst>
        <pc:spChg chg="mod">
          <ac:chgData name="Nicolas Rollason" userId="6a8496f3-b06a-4e75-a093-db847a8c0e61" providerId="ADAL" clId="{BEECAFDD-087C-4920-B50F-3A83480A09B5}" dt="2025-12-14T17:51:47.420" v="1076" actId="20577"/>
          <ac:spMkLst>
            <pc:docMk/>
            <pc:sldMk cId="3198483883" sldId="346"/>
            <ac:spMk id="2" creationId="{8685B0DD-CB90-4C26-2BE8-6B45DC7EE39C}"/>
          </ac:spMkLst>
        </pc:spChg>
      </pc:sldChg>
      <pc:sldChg chg="new del">
        <pc:chgData name="Nicolas Rollason" userId="6a8496f3-b06a-4e75-a093-db847a8c0e61" providerId="ADAL" clId="{BEECAFDD-087C-4920-B50F-3A83480A09B5}" dt="2025-12-14T17:16:38.543" v="735" actId="47"/>
        <pc:sldMkLst>
          <pc:docMk/>
          <pc:sldMk cId="242819307" sldId="347"/>
        </pc:sldMkLst>
      </pc:sldChg>
      <pc:sldChg chg="add">
        <pc:chgData name="Nicolas Rollason" userId="6a8496f3-b06a-4e75-a093-db847a8c0e61" providerId="ADAL" clId="{BEECAFDD-087C-4920-B50F-3A83480A09B5}" dt="2025-12-14T17:16:35.222" v="734"/>
        <pc:sldMkLst>
          <pc:docMk/>
          <pc:sldMk cId="2712866414" sldId="348"/>
        </pc:sldMkLst>
      </pc:sldChg>
      <pc:sldChg chg="modSp add mod">
        <pc:chgData name="Nicolas Rollason" userId="6a8496f3-b06a-4e75-a093-db847a8c0e61" providerId="ADAL" clId="{BEECAFDD-087C-4920-B50F-3A83480A09B5}" dt="2025-12-14T17:18:03.735" v="838" actId="20577"/>
        <pc:sldMkLst>
          <pc:docMk/>
          <pc:sldMk cId="4133175986" sldId="349"/>
        </pc:sldMkLst>
        <pc:spChg chg="mod">
          <ac:chgData name="Nicolas Rollason" userId="6a8496f3-b06a-4e75-a093-db847a8c0e61" providerId="ADAL" clId="{BEECAFDD-087C-4920-B50F-3A83480A09B5}" dt="2025-12-14T17:18:03.735" v="838" actId="20577"/>
          <ac:spMkLst>
            <pc:docMk/>
            <pc:sldMk cId="4133175986" sldId="349"/>
            <ac:spMk id="2" creationId="{9AEB6000-E33E-6204-000B-60C1EDE796CA}"/>
          </ac:spMkLst>
        </pc:spChg>
      </pc:sldChg>
      <pc:sldChg chg="new del">
        <pc:chgData name="Nicolas Rollason" userId="6a8496f3-b06a-4e75-a093-db847a8c0e61" providerId="ADAL" clId="{BEECAFDD-087C-4920-B50F-3A83480A09B5}" dt="2025-12-14T17:24:41.457" v="841" actId="2696"/>
        <pc:sldMkLst>
          <pc:docMk/>
          <pc:sldMk cId="521101776" sldId="350"/>
        </pc:sldMkLst>
      </pc:sldChg>
      <pc:sldChg chg="modSp new mod">
        <pc:chgData name="Nicolas Rollason" userId="6a8496f3-b06a-4e75-a093-db847a8c0e61" providerId="ADAL" clId="{BEECAFDD-087C-4920-B50F-3A83480A09B5}" dt="2025-12-14T18:13:57.140" v="1217" actId="20577"/>
        <pc:sldMkLst>
          <pc:docMk/>
          <pc:sldMk cId="2843268677" sldId="350"/>
        </pc:sldMkLst>
        <pc:spChg chg="mod">
          <ac:chgData name="Nicolas Rollason" userId="6a8496f3-b06a-4e75-a093-db847a8c0e61" providerId="ADAL" clId="{BEECAFDD-087C-4920-B50F-3A83480A09B5}" dt="2025-12-14T18:08:46.962" v="1198" actId="20577"/>
          <ac:spMkLst>
            <pc:docMk/>
            <pc:sldMk cId="2843268677" sldId="350"/>
            <ac:spMk id="2" creationId="{86339B48-3845-199D-84EF-3CE57FA5EEF3}"/>
          </ac:spMkLst>
        </pc:spChg>
        <pc:spChg chg="mod">
          <ac:chgData name="Nicolas Rollason" userId="6a8496f3-b06a-4e75-a093-db847a8c0e61" providerId="ADAL" clId="{BEECAFDD-087C-4920-B50F-3A83480A09B5}" dt="2025-12-14T18:13:57.140" v="1217" actId="20577"/>
          <ac:spMkLst>
            <pc:docMk/>
            <pc:sldMk cId="2843268677" sldId="350"/>
            <ac:spMk id="3" creationId="{A58FBFF3-FF57-E745-4AB9-E39DCA1E88CC}"/>
          </ac:spMkLst>
        </pc:spChg>
      </pc:sldChg>
      <pc:sldChg chg="modSp add mod">
        <pc:chgData name="Nicolas Rollason" userId="6a8496f3-b06a-4e75-a093-db847a8c0e61" providerId="ADAL" clId="{BEECAFDD-087C-4920-B50F-3A83480A09B5}" dt="2025-12-14T17:26:59.419" v="868" actId="20577"/>
        <pc:sldMkLst>
          <pc:docMk/>
          <pc:sldMk cId="1851210279" sldId="351"/>
        </pc:sldMkLst>
        <pc:spChg chg="mod">
          <ac:chgData name="Nicolas Rollason" userId="6a8496f3-b06a-4e75-a093-db847a8c0e61" providerId="ADAL" clId="{BEECAFDD-087C-4920-B50F-3A83480A09B5}" dt="2025-12-14T17:26:59.419" v="868" actId="20577"/>
          <ac:spMkLst>
            <pc:docMk/>
            <pc:sldMk cId="1851210279" sldId="351"/>
            <ac:spMk id="2" creationId="{37D755AD-1FA6-E01B-E035-7A36DBA1E538}"/>
          </ac:spMkLst>
        </pc:spChg>
      </pc:sldChg>
      <pc:sldChg chg="new">
        <pc:chgData name="Nicolas Rollason" userId="6a8496f3-b06a-4e75-a093-db847a8c0e61" providerId="ADAL" clId="{BEECAFDD-087C-4920-B50F-3A83480A09B5}" dt="2025-12-14T17:32:20.789" v="972" actId="680"/>
        <pc:sldMkLst>
          <pc:docMk/>
          <pc:sldMk cId="1346932081" sldId="352"/>
        </pc:sldMkLst>
      </pc:sldChg>
      <pc:sldChg chg="modSp add mod">
        <pc:chgData name="Nicolas Rollason" userId="6a8496f3-b06a-4e75-a093-db847a8c0e61" providerId="ADAL" clId="{BEECAFDD-087C-4920-B50F-3A83480A09B5}" dt="2025-12-14T17:35:42.277" v="1052" actId="20577"/>
        <pc:sldMkLst>
          <pc:docMk/>
          <pc:sldMk cId="2464250443" sldId="353"/>
        </pc:sldMkLst>
        <pc:spChg chg="mod">
          <ac:chgData name="Nicolas Rollason" userId="6a8496f3-b06a-4e75-a093-db847a8c0e61" providerId="ADAL" clId="{BEECAFDD-087C-4920-B50F-3A83480A09B5}" dt="2025-12-14T17:35:42.277" v="1052" actId="20577"/>
          <ac:spMkLst>
            <pc:docMk/>
            <pc:sldMk cId="2464250443" sldId="353"/>
            <ac:spMk id="2" creationId="{38CBE0B2-1E04-EE11-3B20-51D74411AADF}"/>
          </ac:spMkLst>
        </pc:spChg>
        <pc:spChg chg="mod">
          <ac:chgData name="Nicolas Rollason" userId="6a8496f3-b06a-4e75-a093-db847a8c0e61" providerId="ADAL" clId="{BEECAFDD-087C-4920-B50F-3A83480A09B5}" dt="2025-12-14T17:32:53.755" v="1018" actId="20577"/>
          <ac:spMkLst>
            <pc:docMk/>
            <pc:sldMk cId="2464250443" sldId="353"/>
            <ac:spMk id="3" creationId="{2EEC30B9-C1EB-EF59-B323-92A1A39126AB}"/>
          </ac:spMkLst>
        </pc:spChg>
      </pc:sldChg>
      <pc:sldChg chg="new">
        <pc:chgData name="Nicolas Rollason" userId="6a8496f3-b06a-4e75-a093-db847a8c0e61" providerId="ADAL" clId="{BEECAFDD-087C-4920-B50F-3A83480A09B5}" dt="2025-12-14T18:19:23.815" v="1248" actId="680"/>
        <pc:sldMkLst>
          <pc:docMk/>
          <pc:sldMk cId="188769118" sldId="354"/>
        </pc:sldMkLst>
      </pc:sldChg>
      <pc:sldChg chg="modSp add mod">
        <pc:chgData name="Nicolas Rollason" userId="6a8496f3-b06a-4e75-a093-db847a8c0e61" providerId="ADAL" clId="{BEECAFDD-087C-4920-B50F-3A83480A09B5}" dt="2025-12-14T18:20:31.540" v="1353" actId="6549"/>
        <pc:sldMkLst>
          <pc:docMk/>
          <pc:sldMk cId="3812963240" sldId="355"/>
        </pc:sldMkLst>
        <pc:spChg chg="mod">
          <ac:chgData name="Nicolas Rollason" userId="6a8496f3-b06a-4e75-a093-db847a8c0e61" providerId="ADAL" clId="{BEECAFDD-087C-4920-B50F-3A83480A09B5}" dt="2025-12-14T18:20:31.540" v="1353" actId="6549"/>
          <ac:spMkLst>
            <pc:docMk/>
            <pc:sldMk cId="3812963240" sldId="355"/>
            <ac:spMk id="2" creationId="{31DA82B9-6139-5A4D-3598-31E6BDC352D2}"/>
          </ac:spMkLst>
        </pc:spChg>
      </pc:sldChg>
      <pc:sldChg chg="new del">
        <pc:chgData name="Nicolas Rollason" userId="6a8496f3-b06a-4e75-a093-db847a8c0e61" providerId="ADAL" clId="{BEECAFDD-087C-4920-B50F-3A83480A09B5}" dt="2025-12-14T18:24:39.035" v="1827" actId="47"/>
        <pc:sldMkLst>
          <pc:docMk/>
          <pc:sldMk cId="89900260" sldId="356"/>
        </pc:sldMkLst>
      </pc:sldChg>
      <pc:sldChg chg="new del">
        <pc:chgData name="Nicolas Rollason" userId="6a8496f3-b06a-4e75-a093-db847a8c0e61" providerId="ADAL" clId="{BEECAFDD-087C-4920-B50F-3A83480A09B5}" dt="2025-12-14T18:20:54.595" v="1357" actId="47"/>
        <pc:sldMkLst>
          <pc:docMk/>
          <pc:sldMk cId="2281517067" sldId="357"/>
        </pc:sldMkLst>
      </pc:sldChg>
      <pc:sldChg chg="modSp add mod">
        <pc:chgData name="Nicolas Rollason" userId="6a8496f3-b06a-4e75-a093-db847a8c0e61" providerId="ADAL" clId="{BEECAFDD-087C-4920-B50F-3A83480A09B5}" dt="2025-12-14T18:26:01.987" v="1912" actId="20577"/>
        <pc:sldMkLst>
          <pc:docMk/>
          <pc:sldMk cId="3303466665" sldId="358"/>
        </pc:sldMkLst>
        <pc:spChg chg="mod">
          <ac:chgData name="Nicolas Rollason" userId="6a8496f3-b06a-4e75-a093-db847a8c0e61" providerId="ADAL" clId="{BEECAFDD-087C-4920-B50F-3A83480A09B5}" dt="2025-12-14T18:21:03.654" v="1369" actId="20577"/>
          <ac:spMkLst>
            <pc:docMk/>
            <pc:sldMk cId="3303466665" sldId="358"/>
            <ac:spMk id="2" creationId="{C08762F9-8660-2C2D-EEA2-0DDD57CCB61C}"/>
          </ac:spMkLst>
        </pc:spChg>
        <pc:spChg chg="mod">
          <ac:chgData name="Nicolas Rollason" userId="6a8496f3-b06a-4e75-a093-db847a8c0e61" providerId="ADAL" clId="{BEECAFDD-087C-4920-B50F-3A83480A09B5}" dt="2025-12-14T18:26:01.987" v="1912" actId="20577"/>
          <ac:spMkLst>
            <pc:docMk/>
            <pc:sldMk cId="3303466665" sldId="358"/>
            <ac:spMk id="3" creationId="{0D2682F4-355D-1916-E8ED-82EB145CFE33}"/>
          </ac:spMkLst>
        </pc:spChg>
      </pc:sldChg>
      <pc:sldChg chg="new del">
        <pc:chgData name="Nicolas Rollason" userId="6a8496f3-b06a-4e75-a093-db847a8c0e61" providerId="ADAL" clId="{BEECAFDD-087C-4920-B50F-3A83480A09B5}" dt="2025-12-14T18:26:26.769" v="1915" actId="2696"/>
        <pc:sldMkLst>
          <pc:docMk/>
          <pc:sldMk cId="1385472930" sldId="359"/>
        </pc:sldMkLst>
      </pc:sldChg>
      <pc:sldChg chg="modSp add mod">
        <pc:chgData name="Nicolas Rollason" userId="6a8496f3-b06a-4e75-a093-db847a8c0e61" providerId="ADAL" clId="{BEECAFDD-087C-4920-B50F-3A83480A09B5}" dt="2025-12-14T18:25:11.692" v="1861" actId="6549"/>
        <pc:sldMkLst>
          <pc:docMk/>
          <pc:sldMk cId="1386032324" sldId="360"/>
        </pc:sldMkLst>
        <pc:spChg chg="mod">
          <ac:chgData name="Nicolas Rollason" userId="6a8496f3-b06a-4e75-a093-db847a8c0e61" providerId="ADAL" clId="{BEECAFDD-087C-4920-B50F-3A83480A09B5}" dt="2025-12-14T18:25:11.692" v="1861" actId="6549"/>
          <ac:spMkLst>
            <pc:docMk/>
            <pc:sldMk cId="1386032324" sldId="360"/>
            <ac:spMk id="2" creationId="{1D70C413-2F22-9E35-5902-3F1B0B2D6FFD}"/>
          </ac:spMkLst>
        </pc:spChg>
      </pc:sldChg>
      <pc:sldChg chg="modSp add mod">
        <pc:chgData name="Nicolas Rollason" userId="6a8496f3-b06a-4e75-a093-db847a8c0e61" providerId="ADAL" clId="{BEECAFDD-087C-4920-B50F-3A83480A09B5}" dt="2025-12-14T18:26:19.932" v="1914" actId="20577"/>
        <pc:sldMkLst>
          <pc:docMk/>
          <pc:sldMk cId="1469664835" sldId="361"/>
        </pc:sldMkLst>
        <pc:spChg chg="mod">
          <ac:chgData name="Nicolas Rollason" userId="6a8496f3-b06a-4e75-a093-db847a8c0e61" providerId="ADAL" clId="{BEECAFDD-087C-4920-B50F-3A83480A09B5}" dt="2025-12-14T18:25:28.300" v="1878" actId="20577"/>
          <ac:spMkLst>
            <pc:docMk/>
            <pc:sldMk cId="1469664835" sldId="361"/>
            <ac:spMk id="2" creationId="{FE349835-EBA6-DB86-3C50-207C325702C5}"/>
          </ac:spMkLst>
        </pc:spChg>
        <pc:spChg chg="mod">
          <ac:chgData name="Nicolas Rollason" userId="6a8496f3-b06a-4e75-a093-db847a8c0e61" providerId="ADAL" clId="{BEECAFDD-087C-4920-B50F-3A83480A09B5}" dt="2025-12-14T18:26:19.932" v="1914" actId="20577"/>
          <ac:spMkLst>
            <pc:docMk/>
            <pc:sldMk cId="1469664835" sldId="361"/>
            <ac:spMk id="3" creationId="{BD324F7B-E299-EE81-4C2B-B101973C77C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61242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414" y="0"/>
            <a:ext cx="2971800" cy="612423"/>
          </a:xfrm>
          <a:prstGeom prst="rect">
            <a:avLst/>
          </a:prstGeom>
        </p:spPr>
        <p:txBody>
          <a:bodyPr vert="horz" lIns="91440" tIns="45720" rIns="91440" bIns="45720" rtlCol="0"/>
          <a:lstStyle>
            <a:lvl1pPr algn="r">
              <a:defRPr sz="1200"/>
            </a:lvl1pPr>
          </a:lstStyle>
          <a:p>
            <a:fld id="{4CAF85E7-4D83-4A28-B64A-44D65D45FB4D}" type="datetimeFigureOut">
              <a:rPr lang="en-GB" smtClean="0"/>
              <a:t>14/12/2025</a:t>
            </a:fld>
            <a:endParaRPr lang="en-GB"/>
          </a:p>
        </p:txBody>
      </p:sp>
      <p:sp>
        <p:nvSpPr>
          <p:cNvPr id="4" name="Slide Image Placeholder 3"/>
          <p:cNvSpPr>
            <a:spLocks noGrp="1" noRot="1" noChangeAspect="1"/>
          </p:cNvSpPr>
          <p:nvPr>
            <p:ph type="sldImg" idx="2"/>
          </p:nvPr>
        </p:nvSpPr>
        <p:spPr>
          <a:xfrm>
            <a:off x="-228600" y="1524000"/>
            <a:ext cx="7315200" cy="41148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5867402"/>
            <a:ext cx="5486400" cy="480059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11579580"/>
            <a:ext cx="2971800" cy="61242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414" y="11579580"/>
            <a:ext cx="2971800" cy="612421"/>
          </a:xfrm>
          <a:prstGeom prst="rect">
            <a:avLst/>
          </a:prstGeom>
        </p:spPr>
        <p:txBody>
          <a:bodyPr vert="horz" lIns="91440" tIns="45720" rIns="91440" bIns="45720" rtlCol="0" anchor="b"/>
          <a:lstStyle>
            <a:lvl1pPr algn="r">
              <a:defRPr sz="1200"/>
            </a:lvl1pPr>
          </a:lstStyle>
          <a:p>
            <a:fld id="{B9BA93AC-87CF-4F11-881A-7E097EDBC6A3}" type="slidenum">
              <a:rPr lang="en-GB" smtClean="0"/>
              <a:t>‹#›</a:t>
            </a:fld>
            <a:endParaRPr lang="en-GB"/>
          </a:p>
        </p:txBody>
      </p:sp>
    </p:spTree>
    <p:extLst>
      <p:ext uri="{BB962C8B-B14F-4D97-AF65-F5344CB8AC3E}">
        <p14:creationId xmlns:p14="http://schemas.microsoft.com/office/powerpoint/2010/main" val="1034206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4000" b="1" i="0">
                <a:solidFill>
                  <a:srgbClr val="414142"/>
                </a:solidFill>
                <a:latin typeface="Arial"/>
                <a:cs typeface="Arial"/>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sz="2000" b="1" i="0">
                <a:solidFill>
                  <a:srgbClr val="414142"/>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12/14/2025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1" i="0">
                <a:solidFill>
                  <a:srgbClr val="414142"/>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000" b="1" i="0">
                <a:solidFill>
                  <a:srgbClr val="414142"/>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12/14/2025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1" i="0">
                <a:solidFill>
                  <a:srgbClr val="414142"/>
                </a:solidFill>
                <a:latin typeface="Arial"/>
                <a:cs typeface="Arial"/>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12/14/2025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414142"/>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000" b="1" i="0">
                <a:solidFill>
                  <a:srgbClr val="414142"/>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12/14/2025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414142"/>
          </a:solidFill>
        </p:spPr>
        <p:txBody>
          <a:bodyPr wrap="square" lIns="0" tIns="0" rIns="0" bIns="0" rtlCol="0"/>
          <a:lstStyle/>
          <a:p>
            <a:endParaRPr/>
          </a:p>
        </p:txBody>
      </p:sp>
      <p:sp>
        <p:nvSpPr>
          <p:cNvPr id="17" name="bg object 17"/>
          <p:cNvSpPr/>
          <p:nvPr/>
        </p:nvSpPr>
        <p:spPr>
          <a:xfrm>
            <a:off x="11253216" y="498348"/>
            <a:ext cx="417830" cy="431165"/>
          </a:xfrm>
          <a:custGeom>
            <a:avLst/>
            <a:gdLst/>
            <a:ahLst/>
            <a:cxnLst/>
            <a:rect l="l" t="t" r="r" b="b"/>
            <a:pathLst>
              <a:path w="417829" h="431165">
                <a:moveTo>
                  <a:pt x="215518" y="0"/>
                </a:moveTo>
                <a:lnTo>
                  <a:pt x="166115" y="5714"/>
                </a:lnTo>
                <a:lnTo>
                  <a:pt x="120776" y="21843"/>
                </a:lnTo>
                <a:lnTo>
                  <a:pt x="80772" y="47243"/>
                </a:lnTo>
                <a:lnTo>
                  <a:pt x="47370" y="80644"/>
                </a:lnTo>
                <a:lnTo>
                  <a:pt x="21843" y="120650"/>
                </a:lnTo>
                <a:lnTo>
                  <a:pt x="5714" y="165988"/>
                </a:lnTo>
                <a:lnTo>
                  <a:pt x="0" y="215391"/>
                </a:lnTo>
                <a:lnTo>
                  <a:pt x="5714" y="264794"/>
                </a:lnTo>
                <a:lnTo>
                  <a:pt x="21843" y="310261"/>
                </a:lnTo>
                <a:lnTo>
                  <a:pt x="47370" y="350265"/>
                </a:lnTo>
                <a:lnTo>
                  <a:pt x="80772" y="383666"/>
                </a:lnTo>
                <a:lnTo>
                  <a:pt x="120776" y="409066"/>
                </a:lnTo>
                <a:lnTo>
                  <a:pt x="166115" y="425323"/>
                </a:lnTo>
                <a:lnTo>
                  <a:pt x="215518" y="430911"/>
                </a:lnTo>
                <a:lnTo>
                  <a:pt x="265049" y="425323"/>
                </a:lnTo>
                <a:lnTo>
                  <a:pt x="310387" y="409066"/>
                </a:lnTo>
                <a:lnTo>
                  <a:pt x="350392" y="383666"/>
                </a:lnTo>
                <a:lnTo>
                  <a:pt x="383793" y="350265"/>
                </a:lnTo>
                <a:lnTo>
                  <a:pt x="409193" y="310261"/>
                </a:lnTo>
                <a:lnTo>
                  <a:pt x="417829" y="286130"/>
                </a:lnTo>
                <a:lnTo>
                  <a:pt x="329310" y="286130"/>
                </a:lnTo>
                <a:lnTo>
                  <a:pt x="327278" y="283844"/>
                </a:lnTo>
                <a:lnTo>
                  <a:pt x="94106" y="283844"/>
                </a:lnTo>
                <a:lnTo>
                  <a:pt x="94106" y="146938"/>
                </a:lnTo>
                <a:lnTo>
                  <a:pt x="224027" y="146938"/>
                </a:lnTo>
                <a:lnTo>
                  <a:pt x="224027" y="144652"/>
                </a:lnTo>
                <a:lnTo>
                  <a:pt x="417829" y="144652"/>
                </a:lnTo>
                <a:lnTo>
                  <a:pt x="409193" y="120650"/>
                </a:lnTo>
                <a:lnTo>
                  <a:pt x="383793" y="80644"/>
                </a:lnTo>
                <a:lnTo>
                  <a:pt x="350392" y="47243"/>
                </a:lnTo>
                <a:lnTo>
                  <a:pt x="310387" y="21843"/>
                </a:lnTo>
                <a:lnTo>
                  <a:pt x="265049" y="5714"/>
                </a:lnTo>
                <a:lnTo>
                  <a:pt x="215518" y="0"/>
                </a:lnTo>
                <a:close/>
              </a:path>
            </a:pathLst>
          </a:custGeom>
          <a:solidFill>
            <a:srgbClr val="E8C412"/>
          </a:solidFill>
        </p:spPr>
        <p:txBody>
          <a:bodyPr wrap="square" lIns="0" tIns="0" rIns="0" bIns="0" rtlCol="0"/>
          <a:lstStyle/>
          <a:p>
            <a:endParaRPr/>
          </a:p>
        </p:txBody>
      </p:sp>
      <p:pic>
        <p:nvPicPr>
          <p:cNvPr id="18" name="bg object 18"/>
          <p:cNvPicPr/>
          <p:nvPr/>
        </p:nvPicPr>
        <p:blipFill>
          <a:blip r:embed="rId2" cstate="print"/>
          <a:stretch>
            <a:fillRect/>
          </a:stretch>
        </p:blipFill>
        <p:spPr>
          <a:xfrm>
            <a:off x="11369294" y="643001"/>
            <a:ext cx="315086" cy="141477"/>
          </a:xfrm>
          <a:prstGeom prst="rect">
            <a:avLst/>
          </a:prstGeom>
        </p:spPr>
      </p:pic>
      <p:sp>
        <p:nvSpPr>
          <p:cNvPr id="19" name="bg object 19"/>
          <p:cNvSpPr/>
          <p:nvPr/>
        </p:nvSpPr>
        <p:spPr>
          <a:xfrm>
            <a:off x="504444" y="6155435"/>
            <a:ext cx="11181715" cy="0"/>
          </a:xfrm>
          <a:custGeom>
            <a:avLst/>
            <a:gdLst/>
            <a:ahLst/>
            <a:cxnLst/>
            <a:rect l="l" t="t" r="r" b="b"/>
            <a:pathLst>
              <a:path w="11181715">
                <a:moveTo>
                  <a:pt x="0" y="0"/>
                </a:moveTo>
                <a:lnTo>
                  <a:pt x="11181461" y="0"/>
                </a:lnTo>
              </a:path>
            </a:pathLst>
          </a:custGeom>
          <a:ln w="12192">
            <a:solidFill>
              <a:srgbClr val="E6C212"/>
            </a:solidFill>
          </a:ln>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12/14/2025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504444" y="6155435"/>
            <a:ext cx="11181715" cy="0"/>
          </a:xfrm>
          <a:custGeom>
            <a:avLst/>
            <a:gdLst/>
            <a:ahLst/>
            <a:cxnLst/>
            <a:rect l="l" t="t" r="r" b="b"/>
            <a:pathLst>
              <a:path w="11181715">
                <a:moveTo>
                  <a:pt x="0" y="0"/>
                </a:moveTo>
                <a:lnTo>
                  <a:pt x="11181461" y="0"/>
                </a:lnTo>
              </a:path>
            </a:pathLst>
          </a:custGeom>
          <a:ln w="12192">
            <a:solidFill>
              <a:srgbClr val="E6C212"/>
            </a:solidFill>
          </a:ln>
        </p:spPr>
        <p:txBody>
          <a:bodyPr wrap="square" lIns="0" tIns="0" rIns="0" bIns="0" rtlCol="0"/>
          <a:lstStyle/>
          <a:p>
            <a:endParaRPr/>
          </a:p>
        </p:txBody>
      </p:sp>
      <p:sp>
        <p:nvSpPr>
          <p:cNvPr id="17" name="bg object 17"/>
          <p:cNvSpPr/>
          <p:nvPr/>
        </p:nvSpPr>
        <p:spPr>
          <a:xfrm>
            <a:off x="11253216" y="498348"/>
            <a:ext cx="417830" cy="431165"/>
          </a:xfrm>
          <a:custGeom>
            <a:avLst/>
            <a:gdLst/>
            <a:ahLst/>
            <a:cxnLst/>
            <a:rect l="l" t="t" r="r" b="b"/>
            <a:pathLst>
              <a:path w="417829" h="431165">
                <a:moveTo>
                  <a:pt x="215518" y="0"/>
                </a:moveTo>
                <a:lnTo>
                  <a:pt x="166115" y="5714"/>
                </a:lnTo>
                <a:lnTo>
                  <a:pt x="120776" y="21843"/>
                </a:lnTo>
                <a:lnTo>
                  <a:pt x="80772" y="47243"/>
                </a:lnTo>
                <a:lnTo>
                  <a:pt x="47370" y="80644"/>
                </a:lnTo>
                <a:lnTo>
                  <a:pt x="21843" y="120650"/>
                </a:lnTo>
                <a:lnTo>
                  <a:pt x="5714" y="165988"/>
                </a:lnTo>
                <a:lnTo>
                  <a:pt x="0" y="215391"/>
                </a:lnTo>
                <a:lnTo>
                  <a:pt x="5714" y="264794"/>
                </a:lnTo>
                <a:lnTo>
                  <a:pt x="21843" y="310261"/>
                </a:lnTo>
                <a:lnTo>
                  <a:pt x="47370" y="350265"/>
                </a:lnTo>
                <a:lnTo>
                  <a:pt x="80772" y="383666"/>
                </a:lnTo>
                <a:lnTo>
                  <a:pt x="120776" y="409066"/>
                </a:lnTo>
                <a:lnTo>
                  <a:pt x="166115" y="425323"/>
                </a:lnTo>
                <a:lnTo>
                  <a:pt x="215518" y="430911"/>
                </a:lnTo>
                <a:lnTo>
                  <a:pt x="265049" y="425323"/>
                </a:lnTo>
                <a:lnTo>
                  <a:pt x="310387" y="409066"/>
                </a:lnTo>
                <a:lnTo>
                  <a:pt x="350392" y="383666"/>
                </a:lnTo>
                <a:lnTo>
                  <a:pt x="383793" y="350265"/>
                </a:lnTo>
                <a:lnTo>
                  <a:pt x="409193" y="310261"/>
                </a:lnTo>
                <a:lnTo>
                  <a:pt x="417829" y="286130"/>
                </a:lnTo>
                <a:lnTo>
                  <a:pt x="329310" y="286130"/>
                </a:lnTo>
                <a:lnTo>
                  <a:pt x="327278" y="283844"/>
                </a:lnTo>
                <a:lnTo>
                  <a:pt x="94106" y="283844"/>
                </a:lnTo>
                <a:lnTo>
                  <a:pt x="94106" y="146938"/>
                </a:lnTo>
                <a:lnTo>
                  <a:pt x="224027" y="146938"/>
                </a:lnTo>
                <a:lnTo>
                  <a:pt x="224027" y="144652"/>
                </a:lnTo>
                <a:lnTo>
                  <a:pt x="417829" y="144652"/>
                </a:lnTo>
                <a:lnTo>
                  <a:pt x="409193" y="120650"/>
                </a:lnTo>
                <a:lnTo>
                  <a:pt x="383793" y="80644"/>
                </a:lnTo>
                <a:lnTo>
                  <a:pt x="350392" y="47243"/>
                </a:lnTo>
                <a:lnTo>
                  <a:pt x="310387" y="21843"/>
                </a:lnTo>
                <a:lnTo>
                  <a:pt x="265049" y="5714"/>
                </a:lnTo>
                <a:lnTo>
                  <a:pt x="215518" y="0"/>
                </a:lnTo>
                <a:close/>
              </a:path>
            </a:pathLst>
          </a:custGeom>
          <a:solidFill>
            <a:srgbClr val="E8C412"/>
          </a:solidFill>
        </p:spPr>
        <p:txBody>
          <a:bodyPr wrap="square" lIns="0" tIns="0" rIns="0" bIns="0" rtlCol="0"/>
          <a:lstStyle/>
          <a:p>
            <a:endParaRPr/>
          </a:p>
        </p:txBody>
      </p:sp>
      <p:pic>
        <p:nvPicPr>
          <p:cNvPr id="18" name="bg object 18"/>
          <p:cNvPicPr/>
          <p:nvPr/>
        </p:nvPicPr>
        <p:blipFill>
          <a:blip r:embed="rId7" cstate="print"/>
          <a:stretch>
            <a:fillRect/>
          </a:stretch>
        </p:blipFill>
        <p:spPr>
          <a:xfrm>
            <a:off x="11369294" y="643001"/>
            <a:ext cx="315086" cy="141477"/>
          </a:xfrm>
          <a:prstGeom prst="rect">
            <a:avLst/>
          </a:prstGeom>
        </p:spPr>
      </p:pic>
      <p:sp>
        <p:nvSpPr>
          <p:cNvPr id="2" name="Holder 2"/>
          <p:cNvSpPr>
            <a:spLocks noGrp="1"/>
          </p:cNvSpPr>
          <p:nvPr>
            <p:ph type="title"/>
          </p:nvPr>
        </p:nvSpPr>
        <p:spPr>
          <a:xfrm>
            <a:off x="490829" y="399745"/>
            <a:ext cx="6788150" cy="635000"/>
          </a:xfrm>
          <a:prstGeom prst="rect">
            <a:avLst/>
          </a:prstGeom>
        </p:spPr>
        <p:txBody>
          <a:bodyPr wrap="square" lIns="0" tIns="0" rIns="0" bIns="0">
            <a:spAutoFit/>
          </a:bodyPr>
          <a:lstStyle>
            <a:lvl1pPr>
              <a:defRPr sz="4000" b="1" i="0">
                <a:solidFill>
                  <a:srgbClr val="414142"/>
                </a:solidFill>
                <a:latin typeface="Arial"/>
                <a:cs typeface="Arial"/>
              </a:defRPr>
            </a:lvl1pPr>
          </a:lstStyle>
          <a:p>
            <a:endParaRPr/>
          </a:p>
        </p:txBody>
      </p:sp>
      <p:sp>
        <p:nvSpPr>
          <p:cNvPr id="3" name="Holder 3"/>
          <p:cNvSpPr>
            <a:spLocks noGrp="1"/>
          </p:cNvSpPr>
          <p:nvPr>
            <p:ph type="body" idx="1"/>
          </p:nvPr>
        </p:nvSpPr>
        <p:spPr>
          <a:xfrm>
            <a:off x="490829" y="1477492"/>
            <a:ext cx="11167110" cy="4065270"/>
          </a:xfrm>
          <a:prstGeom prst="rect">
            <a:avLst/>
          </a:prstGeom>
        </p:spPr>
        <p:txBody>
          <a:bodyPr wrap="square" lIns="0" tIns="0" rIns="0" bIns="0">
            <a:spAutoFit/>
          </a:bodyPr>
          <a:lstStyle>
            <a:lvl1pPr>
              <a:defRPr sz="2000" b="1" i="0">
                <a:solidFill>
                  <a:srgbClr val="414142"/>
                </a:solidFill>
                <a:latin typeface="Arial"/>
                <a:cs typeface="Aria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12/14/2025</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18" Type="http://schemas.openxmlformats.org/officeDocument/2006/relationships/image" Target="../media/image18.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image" Target="../media/image2.png"/><Relationship Id="rId16"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5" Type="http://schemas.openxmlformats.org/officeDocument/2006/relationships/image" Target="../media/image1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hyperlink" Target="https://www.gov.uk/government/publications/skilled-worker-visa-eligible-occupations/skilled-worker-visa-eligible-occupations-and-codes"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2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s://www.gov.uk/government/publications/statement-of-changes-to-the-immigration-rules-hc-997-1-july-2025" TargetMode="External"/><Relationship Id="rId2" Type="http://schemas.openxmlformats.org/officeDocument/2006/relationships/hyperlink" Target="https://www.gov.uk/government/publications/restoring-control-over-the-immigration-system-white-paper" TargetMode="External"/><Relationship Id="rId1" Type="http://schemas.openxmlformats.org/officeDocument/2006/relationships/slideLayout" Target="../slideLayouts/slideLayout2.xml"/><Relationship Id="rId4" Type="http://schemas.openxmlformats.org/officeDocument/2006/relationships/hyperlink" Target="https://www.gov.uk/government/consultations/earned-settlement"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www.kingsleynapley.co.uk/services/department/immigration/earned-settlement-faqs-the-governments-proposals-for-indefinite-leave-to-remain"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hyperlink" Target="mailto:knewbury@kingsleynapley.co.uk"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mailto:kvowden@kingsleynapley.co.uk" TargetMode="External"/></Relationships>
</file>

<file path=ppt/slides/_rels/slide39.xml.rels><?xml version="1.0" encoding="UTF-8" standalone="yes"?>
<Relationships xmlns="http://schemas.openxmlformats.org/package/2006/relationships"><Relationship Id="rId2" Type="http://schemas.openxmlformats.org/officeDocument/2006/relationships/hyperlink" Target="http://www.kingsleynapley.co.uk/"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hyperlink" Target="https://www.gov.uk/government/publications/skilled-worker-visa-temporary-shortage-list/skilled-worker-visa-temporary-shortage-lis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gov.uk/guidance/immigration-rules/immigration-rules-appendix-skilled-occupation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0730" cy="6934200"/>
          </a:xfrm>
          <a:custGeom>
            <a:avLst/>
            <a:gdLst/>
            <a:ahLst/>
            <a:cxnLst/>
            <a:rect l="l" t="t" r="r" b="b"/>
            <a:pathLst>
              <a:path w="12190730" h="6324600">
                <a:moveTo>
                  <a:pt x="0" y="6324600"/>
                </a:moveTo>
                <a:lnTo>
                  <a:pt x="12190476" y="6324600"/>
                </a:lnTo>
                <a:lnTo>
                  <a:pt x="12190476" y="0"/>
                </a:lnTo>
                <a:lnTo>
                  <a:pt x="0" y="0"/>
                </a:lnTo>
                <a:lnTo>
                  <a:pt x="0" y="6324600"/>
                </a:lnTo>
                <a:close/>
              </a:path>
            </a:pathLst>
          </a:custGeom>
          <a:solidFill>
            <a:srgbClr val="414142"/>
          </a:solidFill>
        </p:spPr>
        <p:txBody>
          <a:bodyPr wrap="square" lIns="0" tIns="0" rIns="0" bIns="0" rtlCol="0"/>
          <a:lstStyle/>
          <a:p>
            <a:endParaRPr/>
          </a:p>
        </p:txBody>
      </p:sp>
      <p:sp>
        <p:nvSpPr>
          <p:cNvPr id="3" name="object 3"/>
          <p:cNvSpPr/>
          <p:nvPr/>
        </p:nvSpPr>
        <p:spPr>
          <a:xfrm>
            <a:off x="504444" y="6155435"/>
            <a:ext cx="11181715" cy="0"/>
          </a:xfrm>
          <a:custGeom>
            <a:avLst/>
            <a:gdLst/>
            <a:ahLst/>
            <a:cxnLst/>
            <a:rect l="l" t="t" r="r" b="b"/>
            <a:pathLst>
              <a:path w="11181715">
                <a:moveTo>
                  <a:pt x="0" y="0"/>
                </a:moveTo>
                <a:lnTo>
                  <a:pt x="11181461" y="0"/>
                </a:lnTo>
              </a:path>
            </a:pathLst>
          </a:custGeom>
          <a:ln w="12192">
            <a:solidFill>
              <a:srgbClr val="E6C212"/>
            </a:solidFill>
          </a:ln>
        </p:spPr>
        <p:txBody>
          <a:bodyPr wrap="square" lIns="0" tIns="0" rIns="0" bIns="0" rtlCol="0"/>
          <a:lstStyle/>
          <a:p>
            <a:endParaRPr/>
          </a:p>
        </p:txBody>
      </p:sp>
      <p:grpSp>
        <p:nvGrpSpPr>
          <p:cNvPr id="4" name="object 4"/>
          <p:cNvGrpSpPr/>
          <p:nvPr/>
        </p:nvGrpSpPr>
        <p:grpSpPr>
          <a:xfrm>
            <a:off x="504444" y="519683"/>
            <a:ext cx="1085215" cy="170815"/>
            <a:chOff x="504444" y="519683"/>
            <a:chExt cx="1085215" cy="170815"/>
          </a:xfrm>
        </p:grpSpPr>
        <p:pic>
          <p:nvPicPr>
            <p:cNvPr id="5" name="object 5"/>
            <p:cNvPicPr/>
            <p:nvPr/>
          </p:nvPicPr>
          <p:blipFill>
            <a:blip r:embed="rId2" cstate="print"/>
            <a:stretch>
              <a:fillRect/>
            </a:stretch>
          </p:blipFill>
          <p:spPr>
            <a:xfrm>
              <a:off x="504444" y="522731"/>
              <a:ext cx="135636" cy="164591"/>
            </a:xfrm>
            <a:prstGeom prst="rect">
              <a:avLst/>
            </a:prstGeom>
          </p:spPr>
        </p:pic>
        <p:pic>
          <p:nvPicPr>
            <p:cNvPr id="6" name="object 6"/>
            <p:cNvPicPr/>
            <p:nvPr/>
          </p:nvPicPr>
          <p:blipFill>
            <a:blip r:embed="rId3" cstate="print"/>
            <a:stretch>
              <a:fillRect/>
            </a:stretch>
          </p:blipFill>
          <p:spPr>
            <a:xfrm>
              <a:off x="661416" y="519683"/>
              <a:ext cx="196596" cy="170687"/>
            </a:xfrm>
            <a:prstGeom prst="rect">
              <a:avLst/>
            </a:prstGeom>
          </p:spPr>
        </p:pic>
        <p:pic>
          <p:nvPicPr>
            <p:cNvPr id="7" name="object 7"/>
            <p:cNvPicPr/>
            <p:nvPr/>
          </p:nvPicPr>
          <p:blipFill>
            <a:blip r:embed="rId4" cstate="print"/>
            <a:stretch>
              <a:fillRect/>
            </a:stretch>
          </p:blipFill>
          <p:spPr>
            <a:xfrm>
              <a:off x="883920" y="519683"/>
              <a:ext cx="294131" cy="170687"/>
            </a:xfrm>
            <a:prstGeom prst="rect">
              <a:avLst/>
            </a:prstGeom>
          </p:spPr>
        </p:pic>
        <p:sp>
          <p:nvSpPr>
            <p:cNvPr id="8" name="object 8"/>
            <p:cNvSpPr/>
            <p:nvPr/>
          </p:nvSpPr>
          <p:spPr>
            <a:xfrm>
              <a:off x="1219962" y="523493"/>
              <a:ext cx="0" cy="141605"/>
            </a:xfrm>
            <a:custGeom>
              <a:avLst/>
              <a:gdLst/>
              <a:ahLst/>
              <a:cxnLst/>
              <a:rect l="l" t="t" r="r" b="b"/>
              <a:pathLst>
                <a:path h="141604">
                  <a:moveTo>
                    <a:pt x="0" y="0"/>
                  </a:moveTo>
                  <a:lnTo>
                    <a:pt x="0" y="141096"/>
                  </a:lnTo>
                </a:path>
              </a:pathLst>
            </a:custGeom>
            <a:ln w="25908">
              <a:solidFill>
                <a:srgbClr val="FFFFFF"/>
              </a:solidFill>
            </a:ln>
          </p:spPr>
          <p:txBody>
            <a:bodyPr wrap="square" lIns="0" tIns="0" rIns="0" bIns="0" rtlCol="0"/>
            <a:lstStyle/>
            <a:p>
              <a:endParaRPr/>
            </a:p>
          </p:txBody>
        </p:sp>
        <p:sp>
          <p:nvSpPr>
            <p:cNvPr id="9" name="object 9"/>
            <p:cNvSpPr/>
            <p:nvPr/>
          </p:nvSpPr>
          <p:spPr>
            <a:xfrm>
              <a:off x="1207008" y="675131"/>
              <a:ext cx="102235" cy="0"/>
            </a:xfrm>
            <a:custGeom>
              <a:avLst/>
              <a:gdLst/>
              <a:ahLst/>
              <a:cxnLst/>
              <a:rect l="l" t="t" r="r" b="b"/>
              <a:pathLst>
                <a:path w="102234">
                  <a:moveTo>
                    <a:pt x="0" y="0"/>
                  </a:moveTo>
                  <a:lnTo>
                    <a:pt x="101726" y="0"/>
                  </a:lnTo>
                </a:path>
              </a:pathLst>
            </a:custGeom>
            <a:ln w="24384">
              <a:solidFill>
                <a:srgbClr val="FFFFFF"/>
              </a:solidFill>
            </a:ln>
          </p:spPr>
          <p:txBody>
            <a:bodyPr wrap="square" lIns="0" tIns="0" rIns="0" bIns="0" rtlCol="0"/>
            <a:lstStyle/>
            <a:p>
              <a:endParaRPr/>
            </a:p>
          </p:txBody>
        </p:sp>
        <p:pic>
          <p:nvPicPr>
            <p:cNvPr id="10" name="object 10"/>
            <p:cNvPicPr/>
            <p:nvPr/>
          </p:nvPicPr>
          <p:blipFill>
            <a:blip r:embed="rId5" cstate="print"/>
            <a:stretch>
              <a:fillRect/>
            </a:stretch>
          </p:blipFill>
          <p:spPr>
            <a:xfrm>
              <a:off x="1328927" y="522731"/>
              <a:ext cx="260603" cy="164591"/>
            </a:xfrm>
            <a:prstGeom prst="rect">
              <a:avLst/>
            </a:prstGeom>
          </p:spPr>
        </p:pic>
      </p:grpSp>
      <p:grpSp>
        <p:nvGrpSpPr>
          <p:cNvPr id="11" name="object 11"/>
          <p:cNvGrpSpPr/>
          <p:nvPr/>
        </p:nvGrpSpPr>
        <p:grpSpPr>
          <a:xfrm>
            <a:off x="1661160" y="519683"/>
            <a:ext cx="852169" cy="170815"/>
            <a:chOff x="1661160" y="519683"/>
            <a:chExt cx="852169" cy="170815"/>
          </a:xfrm>
        </p:grpSpPr>
        <p:pic>
          <p:nvPicPr>
            <p:cNvPr id="12" name="object 12"/>
            <p:cNvPicPr/>
            <p:nvPr/>
          </p:nvPicPr>
          <p:blipFill>
            <a:blip r:embed="rId6" cstate="print"/>
            <a:stretch>
              <a:fillRect/>
            </a:stretch>
          </p:blipFill>
          <p:spPr>
            <a:xfrm>
              <a:off x="1661160" y="519683"/>
              <a:ext cx="135636" cy="170687"/>
            </a:xfrm>
            <a:prstGeom prst="rect">
              <a:avLst/>
            </a:prstGeom>
          </p:spPr>
        </p:pic>
        <p:pic>
          <p:nvPicPr>
            <p:cNvPr id="13" name="object 13"/>
            <p:cNvPicPr/>
            <p:nvPr/>
          </p:nvPicPr>
          <p:blipFill>
            <a:blip r:embed="rId7" cstate="print"/>
            <a:stretch>
              <a:fillRect/>
            </a:stretch>
          </p:blipFill>
          <p:spPr>
            <a:xfrm>
              <a:off x="1816608" y="519683"/>
              <a:ext cx="153924" cy="167639"/>
            </a:xfrm>
            <a:prstGeom prst="rect">
              <a:avLst/>
            </a:prstGeom>
          </p:spPr>
        </p:pic>
        <p:pic>
          <p:nvPicPr>
            <p:cNvPr id="14" name="object 14"/>
            <p:cNvPicPr/>
            <p:nvPr/>
          </p:nvPicPr>
          <p:blipFill>
            <a:blip r:embed="rId8" cstate="print"/>
            <a:stretch>
              <a:fillRect/>
            </a:stretch>
          </p:blipFill>
          <p:spPr>
            <a:xfrm>
              <a:off x="1990344" y="522731"/>
              <a:ext cx="117348" cy="164591"/>
            </a:xfrm>
            <a:prstGeom prst="rect">
              <a:avLst/>
            </a:prstGeom>
          </p:spPr>
        </p:pic>
        <p:sp>
          <p:nvSpPr>
            <p:cNvPr id="15" name="object 15"/>
            <p:cNvSpPr/>
            <p:nvPr/>
          </p:nvSpPr>
          <p:spPr>
            <a:xfrm>
              <a:off x="2145030" y="523493"/>
              <a:ext cx="0" cy="141605"/>
            </a:xfrm>
            <a:custGeom>
              <a:avLst/>
              <a:gdLst/>
              <a:ahLst/>
              <a:cxnLst/>
              <a:rect l="l" t="t" r="r" b="b"/>
              <a:pathLst>
                <a:path h="141604">
                  <a:moveTo>
                    <a:pt x="0" y="0"/>
                  </a:moveTo>
                  <a:lnTo>
                    <a:pt x="0" y="141096"/>
                  </a:lnTo>
                </a:path>
              </a:pathLst>
            </a:custGeom>
            <a:ln w="25908">
              <a:solidFill>
                <a:srgbClr val="FFFFFF"/>
              </a:solidFill>
            </a:ln>
          </p:spPr>
          <p:txBody>
            <a:bodyPr wrap="square" lIns="0" tIns="0" rIns="0" bIns="0" rtlCol="0"/>
            <a:lstStyle/>
            <a:p>
              <a:endParaRPr/>
            </a:p>
          </p:txBody>
        </p:sp>
        <p:sp>
          <p:nvSpPr>
            <p:cNvPr id="16" name="object 16"/>
            <p:cNvSpPr/>
            <p:nvPr/>
          </p:nvSpPr>
          <p:spPr>
            <a:xfrm>
              <a:off x="2130552" y="675131"/>
              <a:ext cx="102235" cy="0"/>
            </a:xfrm>
            <a:custGeom>
              <a:avLst/>
              <a:gdLst/>
              <a:ahLst/>
              <a:cxnLst/>
              <a:rect l="l" t="t" r="r" b="b"/>
              <a:pathLst>
                <a:path w="102235">
                  <a:moveTo>
                    <a:pt x="0" y="0"/>
                  </a:moveTo>
                  <a:lnTo>
                    <a:pt x="101727" y="0"/>
                  </a:lnTo>
                </a:path>
              </a:pathLst>
            </a:custGeom>
            <a:ln w="24384">
              <a:solidFill>
                <a:srgbClr val="FFFFFF"/>
              </a:solidFill>
            </a:ln>
          </p:spPr>
          <p:txBody>
            <a:bodyPr wrap="square" lIns="0" tIns="0" rIns="0" bIns="0" rtlCol="0"/>
            <a:lstStyle/>
            <a:p>
              <a:endParaRPr/>
            </a:p>
          </p:txBody>
        </p:sp>
        <p:pic>
          <p:nvPicPr>
            <p:cNvPr id="17" name="object 17"/>
            <p:cNvPicPr/>
            <p:nvPr/>
          </p:nvPicPr>
          <p:blipFill>
            <a:blip r:embed="rId9" cstate="print"/>
            <a:stretch>
              <a:fillRect/>
            </a:stretch>
          </p:blipFill>
          <p:spPr>
            <a:xfrm>
              <a:off x="2252472" y="522731"/>
              <a:ext cx="260604" cy="164591"/>
            </a:xfrm>
            <a:prstGeom prst="rect">
              <a:avLst/>
            </a:prstGeom>
          </p:spPr>
        </p:pic>
      </p:grpSp>
      <p:grpSp>
        <p:nvGrpSpPr>
          <p:cNvPr id="18" name="object 18"/>
          <p:cNvGrpSpPr/>
          <p:nvPr/>
        </p:nvGrpSpPr>
        <p:grpSpPr>
          <a:xfrm>
            <a:off x="726948" y="769619"/>
            <a:ext cx="381000" cy="85725"/>
            <a:chOff x="726948" y="769619"/>
            <a:chExt cx="381000" cy="85725"/>
          </a:xfrm>
        </p:grpSpPr>
        <p:pic>
          <p:nvPicPr>
            <p:cNvPr id="19" name="object 19"/>
            <p:cNvPicPr/>
            <p:nvPr/>
          </p:nvPicPr>
          <p:blipFill>
            <a:blip r:embed="rId10" cstate="print"/>
            <a:stretch>
              <a:fillRect/>
            </a:stretch>
          </p:blipFill>
          <p:spPr>
            <a:xfrm>
              <a:off x="726948" y="769619"/>
              <a:ext cx="121920" cy="85344"/>
            </a:xfrm>
            <a:prstGeom prst="rect">
              <a:avLst/>
            </a:prstGeom>
          </p:spPr>
        </p:pic>
        <p:pic>
          <p:nvPicPr>
            <p:cNvPr id="20" name="object 20"/>
            <p:cNvPicPr/>
            <p:nvPr/>
          </p:nvPicPr>
          <p:blipFill>
            <a:blip r:embed="rId11" cstate="print"/>
            <a:stretch>
              <a:fillRect/>
            </a:stretch>
          </p:blipFill>
          <p:spPr>
            <a:xfrm>
              <a:off x="871728" y="771143"/>
              <a:ext cx="65531" cy="82296"/>
            </a:xfrm>
            <a:prstGeom prst="rect">
              <a:avLst/>
            </a:prstGeom>
          </p:spPr>
        </p:pic>
        <p:sp>
          <p:nvSpPr>
            <p:cNvPr id="21" name="object 21"/>
            <p:cNvSpPr/>
            <p:nvPr/>
          </p:nvSpPr>
          <p:spPr>
            <a:xfrm>
              <a:off x="966216" y="771143"/>
              <a:ext cx="54610" cy="82550"/>
            </a:xfrm>
            <a:custGeom>
              <a:avLst/>
              <a:gdLst/>
              <a:ahLst/>
              <a:cxnLst/>
              <a:rect l="l" t="t" r="r" b="b"/>
              <a:pathLst>
                <a:path w="54609" h="82550">
                  <a:moveTo>
                    <a:pt x="52997" y="0"/>
                  </a:moveTo>
                  <a:lnTo>
                    <a:pt x="0" y="0"/>
                  </a:lnTo>
                  <a:lnTo>
                    <a:pt x="0" y="82041"/>
                  </a:lnTo>
                  <a:lnTo>
                    <a:pt x="54470" y="82041"/>
                  </a:lnTo>
                  <a:lnTo>
                    <a:pt x="54470" y="73405"/>
                  </a:lnTo>
                  <a:lnTo>
                    <a:pt x="9740" y="73405"/>
                  </a:lnTo>
                  <a:lnTo>
                    <a:pt x="9740" y="42544"/>
                  </a:lnTo>
                  <a:lnTo>
                    <a:pt x="42849" y="42544"/>
                  </a:lnTo>
                  <a:lnTo>
                    <a:pt x="42849" y="33781"/>
                  </a:lnTo>
                  <a:lnTo>
                    <a:pt x="9740" y="33781"/>
                  </a:lnTo>
                  <a:lnTo>
                    <a:pt x="9740" y="8635"/>
                  </a:lnTo>
                  <a:lnTo>
                    <a:pt x="52997" y="8635"/>
                  </a:lnTo>
                  <a:lnTo>
                    <a:pt x="52997" y="0"/>
                  </a:lnTo>
                  <a:close/>
                </a:path>
              </a:pathLst>
            </a:custGeom>
            <a:solidFill>
              <a:srgbClr val="E6C212"/>
            </a:solidFill>
          </p:spPr>
          <p:txBody>
            <a:bodyPr wrap="square" lIns="0" tIns="0" rIns="0" bIns="0" rtlCol="0"/>
            <a:lstStyle/>
            <a:p>
              <a:endParaRPr/>
            </a:p>
          </p:txBody>
        </p:sp>
        <p:pic>
          <p:nvPicPr>
            <p:cNvPr id="22" name="object 22"/>
            <p:cNvPicPr/>
            <p:nvPr/>
          </p:nvPicPr>
          <p:blipFill>
            <a:blip r:embed="rId12" cstate="print"/>
            <a:stretch>
              <a:fillRect/>
            </a:stretch>
          </p:blipFill>
          <p:spPr>
            <a:xfrm>
              <a:off x="1042416" y="769619"/>
              <a:ext cx="65531" cy="85344"/>
            </a:xfrm>
            <a:prstGeom prst="rect">
              <a:avLst/>
            </a:prstGeom>
          </p:spPr>
        </p:pic>
      </p:grpSp>
      <p:pic>
        <p:nvPicPr>
          <p:cNvPr id="23" name="object 23"/>
          <p:cNvPicPr/>
          <p:nvPr/>
        </p:nvPicPr>
        <p:blipFill>
          <a:blip r:embed="rId13" cstate="print"/>
          <a:stretch>
            <a:fillRect/>
          </a:stretch>
        </p:blipFill>
        <p:spPr>
          <a:xfrm>
            <a:off x="1178052" y="771109"/>
            <a:ext cx="97535" cy="82330"/>
          </a:xfrm>
          <a:prstGeom prst="rect">
            <a:avLst/>
          </a:prstGeom>
        </p:spPr>
      </p:pic>
      <p:grpSp>
        <p:nvGrpSpPr>
          <p:cNvPr id="24" name="object 24"/>
          <p:cNvGrpSpPr/>
          <p:nvPr/>
        </p:nvGrpSpPr>
        <p:grpSpPr>
          <a:xfrm>
            <a:off x="1330452" y="769619"/>
            <a:ext cx="551815" cy="85725"/>
            <a:chOff x="1330452" y="769619"/>
            <a:chExt cx="551815" cy="85725"/>
          </a:xfrm>
        </p:grpSpPr>
        <p:pic>
          <p:nvPicPr>
            <p:cNvPr id="25" name="object 25"/>
            <p:cNvPicPr/>
            <p:nvPr/>
          </p:nvPicPr>
          <p:blipFill>
            <a:blip r:embed="rId14" cstate="print"/>
            <a:stretch>
              <a:fillRect/>
            </a:stretch>
          </p:blipFill>
          <p:spPr>
            <a:xfrm>
              <a:off x="1330452" y="769619"/>
              <a:ext cx="76200" cy="83820"/>
            </a:xfrm>
            <a:prstGeom prst="rect">
              <a:avLst/>
            </a:prstGeom>
          </p:spPr>
        </p:pic>
        <p:pic>
          <p:nvPicPr>
            <p:cNvPr id="26" name="object 26"/>
            <p:cNvPicPr/>
            <p:nvPr/>
          </p:nvPicPr>
          <p:blipFill>
            <a:blip r:embed="rId15" cstate="print"/>
            <a:stretch>
              <a:fillRect/>
            </a:stretch>
          </p:blipFill>
          <p:spPr>
            <a:xfrm>
              <a:off x="1427988" y="769619"/>
              <a:ext cx="224027" cy="83820"/>
            </a:xfrm>
            <a:prstGeom prst="rect">
              <a:avLst/>
            </a:prstGeom>
          </p:spPr>
        </p:pic>
        <p:sp>
          <p:nvSpPr>
            <p:cNvPr id="27" name="object 27"/>
            <p:cNvSpPr/>
            <p:nvPr/>
          </p:nvSpPr>
          <p:spPr>
            <a:xfrm>
              <a:off x="1671828" y="771143"/>
              <a:ext cx="54610" cy="82550"/>
            </a:xfrm>
            <a:custGeom>
              <a:avLst/>
              <a:gdLst/>
              <a:ahLst/>
              <a:cxnLst/>
              <a:rect l="l" t="t" r="r" b="b"/>
              <a:pathLst>
                <a:path w="54610" h="82550">
                  <a:moveTo>
                    <a:pt x="53086" y="0"/>
                  </a:moveTo>
                  <a:lnTo>
                    <a:pt x="0" y="0"/>
                  </a:lnTo>
                  <a:lnTo>
                    <a:pt x="0" y="82041"/>
                  </a:lnTo>
                  <a:lnTo>
                    <a:pt x="54483" y="82041"/>
                  </a:lnTo>
                  <a:lnTo>
                    <a:pt x="54483" y="73405"/>
                  </a:lnTo>
                  <a:lnTo>
                    <a:pt x="9779" y="73405"/>
                  </a:lnTo>
                  <a:lnTo>
                    <a:pt x="9779" y="42544"/>
                  </a:lnTo>
                  <a:lnTo>
                    <a:pt x="42799" y="42544"/>
                  </a:lnTo>
                  <a:lnTo>
                    <a:pt x="42799" y="33781"/>
                  </a:lnTo>
                  <a:lnTo>
                    <a:pt x="9779" y="33781"/>
                  </a:lnTo>
                  <a:lnTo>
                    <a:pt x="9779" y="8635"/>
                  </a:lnTo>
                  <a:lnTo>
                    <a:pt x="53086" y="8635"/>
                  </a:lnTo>
                  <a:lnTo>
                    <a:pt x="53086" y="0"/>
                  </a:lnTo>
                  <a:close/>
                </a:path>
              </a:pathLst>
            </a:custGeom>
            <a:solidFill>
              <a:srgbClr val="E6C212"/>
            </a:solidFill>
          </p:spPr>
          <p:txBody>
            <a:bodyPr wrap="square" lIns="0" tIns="0" rIns="0" bIns="0" rtlCol="0"/>
            <a:lstStyle/>
            <a:p>
              <a:endParaRPr/>
            </a:p>
          </p:txBody>
        </p:sp>
        <p:pic>
          <p:nvPicPr>
            <p:cNvPr id="28" name="object 28"/>
            <p:cNvPicPr/>
            <p:nvPr/>
          </p:nvPicPr>
          <p:blipFill>
            <a:blip r:embed="rId16" cstate="print"/>
            <a:stretch>
              <a:fillRect/>
            </a:stretch>
          </p:blipFill>
          <p:spPr>
            <a:xfrm>
              <a:off x="1748028" y="769619"/>
              <a:ext cx="134112" cy="85344"/>
            </a:xfrm>
            <a:prstGeom prst="rect">
              <a:avLst/>
            </a:prstGeom>
          </p:spPr>
        </p:pic>
      </p:grpSp>
      <p:grpSp>
        <p:nvGrpSpPr>
          <p:cNvPr id="29" name="object 29"/>
          <p:cNvGrpSpPr/>
          <p:nvPr/>
        </p:nvGrpSpPr>
        <p:grpSpPr>
          <a:xfrm>
            <a:off x="1949195" y="769619"/>
            <a:ext cx="342900" cy="85725"/>
            <a:chOff x="1949195" y="769619"/>
            <a:chExt cx="342900" cy="85725"/>
          </a:xfrm>
        </p:grpSpPr>
        <p:pic>
          <p:nvPicPr>
            <p:cNvPr id="30" name="object 30"/>
            <p:cNvPicPr/>
            <p:nvPr/>
          </p:nvPicPr>
          <p:blipFill>
            <a:blip r:embed="rId17" cstate="print"/>
            <a:stretch>
              <a:fillRect/>
            </a:stretch>
          </p:blipFill>
          <p:spPr>
            <a:xfrm>
              <a:off x="1949195" y="769619"/>
              <a:ext cx="74675" cy="83820"/>
            </a:xfrm>
            <a:prstGeom prst="rect">
              <a:avLst/>
            </a:prstGeom>
          </p:spPr>
        </p:pic>
        <p:pic>
          <p:nvPicPr>
            <p:cNvPr id="31" name="object 31"/>
            <p:cNvPicPr/>
            <p:nvPr/>
          </p:nvPicPr>
          <p:blipFill>
            <a:blip r:embed="rId18" cstate="print"/>
            <a:stretch>
              <a:fillRect/>
            </a:stretch>
          </p:blipFill>
          <p:spPr>
            <a:xfrm>
              <a:off x="2048255" y="769619"/>
              <a:ext cx="243839" cy="85344"/>
            </a:xfrm>
            <a:prstGeom prst="rect">
              <a:avLst/>
            </a:prstGeom>
          </p:spPr>
        </p:pic>
      </p:grpSp>
      <p:sp>
        <p:nvSpPr>
          <p:cNvPr id="32" name="object 32"/>
          <p:cNvSpPr txBox="1">
            <a:spLocks noGrp="1"/>
          </p:cNvSpPr>
          <p:nvPr>
            <p:ph type="title"/>
          </p:nvPr>
        </p:nvSpPr>
        <p:spPr>
          <a:xfrm>
            <a:off x="435661" y="1030222"/>
            <a:ext cx="8479740" cy="2967479"/>
          </a:xfrm>
          <a:prstGeom prst="rect">
            <a:avLst/>
          </a:prstGeom>
        </p:spPr>
        <p:txBody>
          <a:bodyPr vert="horz" wrap="square" lIns="0" tIns="12700" rIns="0" bIns="0" rtlCol="0">
            <a:spAutoFit/>
          </a:bodyPr>
          <a:lstStyle/>
          <a:p>
            <a:pPr marL="12700">
              <a:lnSpc>
                <a:spcPct val="100000"/>
              </a:lnSpc>
              <a:spcBef>
                <a:spcPts val="100"/>
              </a:spcBef>
              <a:tabLst>
                <a:tab pos="2889250" algn="l"/>
              </a:tabLst>
            </a:pPr>
            <a:r>
              <a:rPr lang="en-GB" sz="4800" spc="-10" dirty="0">
                <a:solidFill>
                  <a:srgbClr val="FFFFFF"/>
                </a:solidFill>
              </a:rPr>
              <a:t>Indefinite Leave to Remain(ILR) Proposed Changes, Consultations and Legal Challenges</a:t>
            </a:r>
            <a:endParaRPr lang="en-GB" sz="4800" dirty="0"/>
          </a:p>
        </p:txBody>
      </p:sp>
      <p:sp>
        <p:nvSpPr>
          <p:cNvPr id="33" name="object 33"/>
          <p:cNvSpPr txBox="1"/>
          <p:nvPr/>
        </p:nvSpPr>
        <p:spPr>
          <a:xfrm>
            <a:off x="427431" y="4644338"/>
            <a:ext cx="5820969" cy="1325363"/>
          </a:xfrm>
          <a:prstGeom prst="rect">
            <a:avLst/>
          </a:prstGeom>
        </p:spPr>
        <p:txBody>
          <a:bodyPr vert="horz" wrap="square" lIns="0" tIns="12065" rIns="0" bIns="0" rtlCol="0">
            <a:spAutoFit/>
          </a:bodyPr>
          <a:lstStyle/>
          <a:p>
            <a:pPr marL="12700" algn="l">
              <a:lnSpc>
                <a:spcPct val="100000"/>
              </a:lnSpc>
              <a:spcBef>
                <a:spcPts val="95"/>
              </a:spcBef>
            </a:pPr>
            <a:r>
              <a:rPr lang="en-GB" sz="1600" b="1" spc="-30" dirty="0">
                <a:solidFill>
                  <a:srgbClr val="EDEBE0"/>
                </a:solidFill>
                <a:latin typeface="Arial"/>
                <a:cs typeface="Arial"/>
              </a:rPr>
              <a:t>Chair: </a:t>
            </a:r>
            <a:r>
              <a:rPr lang="en-GB" sz="1600" dirty="0">
                <a:solidFill>
                  <a:schemeClr val="bg1"/>
                </a:solidFill>
              </a:rPr>
              <a:t>Dr Javier Marmol-</a:t>
            </a:r>
            <a:r>
              <a:rPr lang="en-GB" sz="1600" dirty="0" err="1">
                <a:solidFill>
                  <a:schemeClr val="bg1"/>
                </a:solidFill>
              </a:rPr>
              <a:t>Queralto</a:t>
            </a:r>
            <a:r>
              <a:rPr lang="en-GB" sz="1600" dirty="0">
                <a:solidFill>
                  <a:schemeClr val="bg1"/>
                </a:solidFill>
              </a:rPr>
              <a:t>, Not a Stranger Campaign</a:t>
            </a:r>
            <a:endParaRPr lang="en-GB" sz="1600" spc="-30" dirty="0">
              <a:solidFill>
                <a:schemeClr val="bg1"/>
              </a:solidFill>
              <a:latin typeface="Arial"/>
              <a:cs typeface="Arial"/>
            </a:endParaRPr>
          </a:p>
          <a:p>
            <a:pPr marL="12700">
              <a:lnSpc>
                <a:spcPct val="100000"/>
              </a:lnSpc>
              <a:spcBef>
                <a:spcPts val="95"/>
              </a:spcBef>
            </a:pPr>
            <a:r>
              <a:rPr lang="en-GB" sz="1600" b="1" spc="-30" dirty="0">
                <a:solidFill>
                  <a:srgbClr val="EDEBE0"/>
                </a:solidFill>
                <a:latin typeface="Arial"/>
                <a:cs typeface="Arial"/>
              </a:rPr>
              <a:t>Speakers</a:t>
            </a:r>
          </a:p>
          <a:p>
            <a:pPr marL="12700">
              <a:lnSpc>
                <a:spcPct val="100000"/>
              </a:lnSpc>
              <a:spcBef>
                <a:spcPts val="95"/>
              </a:spcBef>
            </a:pPr>
            <a:r>
              <a:rPr lang="en-GB" sz="1600" spc="-30" dirty="0">
                <a:solidFill>
                  <a:srgbClr val="EDEBE0"/>
                </a:solidFill>
                <a:latin typeface="Arial"/>
                <a:cs typeface="Arial"/>
              </a:rPr>
              <a:t>Alison Hunter, Wesley </a:t>
            </a:r>
            <a:r>
              <a:rPr lang="en-GB" sz="1600" spc="-30" dirty="0" err="1">
                <a:solidFill>
                  <a:srgbClr val="EDEBE0"/>
                </a:solidFill>
                <a:latin typeface="Arial"/>
                <a:cs typeface="Arial"/>
              </a:rPr>
              <a:t>Gryk</a:t>
            </a:r>
            <a:endParaRPr lang="en-GB" sz="1600" spc="-30" dirty="0">
              <a:solidFill>
                <a:srgbClr val="EDEBE0"/>
              </a:solidFill>
              <a:latin typeface="Arial"/>
              <a:cs typeface="Arial"/>
            </a:endParaRPr>
          </a:p>
          <a:p>
            <a:pPr marL="12700">
              <a:lnSpc>
                <a:spcPct val="100000"/>
              </a:lnSpc>
              <a:spcBef>
                <a:spcPts val="95"/>
              </a:spcBef>
            </a:pPr>
            <a:r>
              <a:rPr lang="en-GB" sz="1600" spc="-30" dirty="0">
                <a:solidFill>
                  <a:srgbClr val="EDEBE0"/>
                </a:solidFill>
                <a:latin typeface="Arial"/>
                <a:cs typeface="Arial"/>
              </a:rPr>
              <a:t>Zoe </a:t>
            </a:r>
            <a:r>
              <a:rPr lang="en-GB" sz="1600" spc="-30" dirty="0" err="1">
                <a:solidFill>
                  <a:srgbClr val="EDEBE0"/>
                </a:solidFill>
                <a:latin typeface="Arial"/>
                <a:cs typeface="Arial"/>
              </a:rPr>
              <a:t>Bantleman</a:t>
            </a:r>
            <a:r>
              <a:rPr lang="en-GB" sz="1600" spc="-30" dirty="0">
                <a:solidFill>
                  <a:srgbClr val="EDEBE0"/>
                </a:solidFill>
                <a:latin typeface="Arial"/>
                <a:cs typeface="Arial"/>
              </a:rPr>
              <a:t>, Immigration Law Practitioners Association (ILPA)</a:t>
            </a:r>
          </a:p>
          <a:p>
            <a:pPr marL="12700">
              <a:lnSpc>
                <a:spcPct val="100000"/>
              </a:lnSpc>
              <a:spcBef>
                <a:spcPts val="95"/>
              </a:spcBef>
            </a:pPr>
            <a:r>
              <a:rPr lang="en-GB" sz="1600" spc="-30" dirty="0">
                <a:solidFill>
                  <a:srgbClr val="EDEBE0"/>
                </a:solidFill>
                <a:latin typeface="Arial"/>
                <a:cs typeface="Arial"/>
              </a:rPr>
              <a:t>Nick Rollason, Kingsley </a:t>
            </a:r>
            <a:r>
              <a:rPr lang="en-GB" sz="1600" spc="-30" dirty="0" err="1">
                <a:solidFill>
                  <a:srgbClr val="EDEBE0"/>
                </a:solidFill>
                <a:latin typeface="Arial"/>
                <a:cs typeface="Arial"/>
              </a:rPr>
              <a:t>Napley</a:t>
            </a:r>
            <a:endParaRPr sz="1600" dirty="0">
              <a:latin typeface="Arial"/>
              <a:cs typeface="Arial"/>
            </a:endParaRPr>
          </a:p>
        </p:txBody>
      </p:sp>
      <p:sp>
        <p:nvSpPr>
          <p:cNvPr id="34" name="object 34"/>
          <p:cNvSpPr txBox="1"/>
          <p:nvPr/>
        </p:nvSpPr>
        <p:spPr>
          <a:xfrm>
            <a:off x="9677400" y="5857443"/>
            <a:ext cx="1638935" cy="228268"/>
          </a:xfrm>
          <a:prstGeom prst="rect">
            <a:avLst/>
          </a:prstGeom>
        </p:spPr>
        <p:txBody>
          <a:bodyPr vert="horz" wrap="square" lIns="0" tIns="12700" rIns="0" bIns="0" rtlCol="0">
            <a:spAutoFit/>
          </a:bodyPr>
          <a:lstStyle/>
          <a:p>
            <a:pPr marL="12700">
              <a:lnSpc>
                <a:spcPct val="100000"/>
              </a:lnSpc>
              <a:spcBef>
                <a:spcPts val="100"/>
              </a:spcBef>
            </a:pPr>
            <a:r>
              <a:rPr lang="en-GB" sz="1400" spc="-30" dirty="0">
                <a:solidFill>
                  <a:srgbClr val="FFFFFF"/>
                </a:solidFill>
                <a:latin typeface="Arial"/>
                <a:cs typeface="Arial"/>
              </a:rPr>
              <a:t>16 December</a:t>
            </a:r>
            <a:r>
              <a:rPr sz="1400" spc="-30" dirty="0">
                <a:solidFill>
                  <a:srgbClr val="FFFFFF"/>
                </a:solidFill>
                <a:latin typeface="Arial"/>
                <a:cs typeface="Arial"/>
              </a:rPr>
              <a:t> </a:t>
            </a:r>
            <a:r>
              <a:rPr sz="1400" spc="-20" dirty="0">
                <a:solidFill>
                  <a:srgbClr val="FFFFFF"/>
                </a:solidFill>
                <a:latin typeface="Arial"/>
                <a:cs typeface="Arial"/>
              </a:rPr>
              <a:t>2025</a:t>
            </a:r>
            <a:endParaRPr sz="1400" dirty="0">
              <a:latin typeface="Arial"/>
              <a:cs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B19556-BF48-2484-F91A-5B1FCEB4B498}"/>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38CBE0B2-1E04-EE11-3B20-51D74411AADF}"/>
              </a:ext>
            </a:extLst>
          </p:cNvPr>
          <p:cNvSpPr txBox="1"/>
          <p:nvPr/>
        </p:nvSpPr>
        <p:spPr>
          <a:xfrm>
            <a:off x="490828" y="1828800"/>
            <a:ext cx="11396372" cy="3953005"/>
          </a:xfrm>
          <a:prstGeom prst="rect">
            <a:avLst/>
          </a:prstGeom>
        </p:spPr>
        <p:txBody>
          <a:bodyPr vert="horz" wrap="square" lIns="0" tIns="13335"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 </a:t>
            </a:r>
            <a:endPar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285750" indent="-285750" fontAlgn="base">
              <a:buFont typeface="Arial" panose="020B0604020202020204" pitchFamily="34" charset="0"/>
              <a:buChar char="•"/>
            </a:pPr>
            <a:r>
              <a:rPr lang="en-GB" dirty="0"/>
              <a:t>Care workers (SOC 6135) and senior care workers (SOC 6136)  no longer able to make new applications for visas from 22 July 2025. </a:t>
            </a:r>
          </a:p>
          <a:p>
            <a:pPr marL="285750" indent="-285750" fontAlgn="base">
              <a:buFont typeface="Arial" panose="020B0604020202020204" pitchFamily="34" charset="0"/>
              <a:buChar char="•"/>
            </a:pPr>
            <a:endParaRPr lang="en-GB" dirty="0"/>
          </a:p>
          <a:p>
            <a:pPr marL="285750" indent="-285750" fontAlgn="base">
              <a:buFont typeface="Arial" panose="020B0604020202020204" pitchFamily="34" charset="0"/>
              <a:buChar char="•"/>
            </a:pPr>
            <a:r>
              <a:rPr lang="en-GB" dirty="0"/>
              <a:t>A transition period will be in place until 22 July 2028, which will be kept under review, and will allow individuals to extend or switch from other vias routes, after which these roles will be removed from the ISL and TSL. </a:t>
            </a:r>
          </a:p>
          <a:p>
            <a:pPr marL="285750" indent="-285750" fontAlgn="base">
              <a:buFont typeface="Arial" panose="020B0604020202020204" pitchFamily="34" charset="0"/>
              <a:buChar char="•"/>
            </a:pPr>
            <a:endParaRPr lang="en-GB" dirty="0"/>
          </a:p>
          <a:p>
            <a:pPr marL="285750" indent="-285750" fontAlgn="base">
              <a:buFont typeface="Arial" panose="020B0604020202020204" pitchFamily="34" charset="0"/>
              <a:buChar char="•"/>
            </a:pPr>
            <a:r>
              <a:rPr lang="en-GB" dirty="0"/>
              <a:t>Workers who are switching from other routes must have been legally employed by their sponsor for at least three months prior to their application to qualify. </a:t>
            </a:r>
          </a:p>
          <a:p>
            <a:pPr marL="285750" indent="-285750" fontAlgn="base">
              <a:buFont typeface="Arial" panose="020B0604020202020204" pitchFamily="34" charset="0"/>
              <a:buChar char="•"/>
            </a:pPr>
            <a:endParaRPr lang="en-GB" dirty="0"/>
          </a:p>
          <a:p>
            <a:pPr marL="285750" indent="-285750" fontAlgn="base">
              <a:buFont typeface="Arial" panose="020B0604020202020204" pitchFamily="34" charset="0"/>
              <a:buChar char="•"/>
            </a:pPr>
            <a:r>
              <a:rPr lang="en-GB" dirty="0"/>
              <a:t>Only CQC-registered providers can sponsor care workers in England. </a:t>
            </a:r>
          </a:p>
          <a:p>
            <a:pPr marL="0" marR="0" lvl="1"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ysClr val="windowText" lastClr="000000"/>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p:txBody>
      </p:sp>
      <p:sp>
        <p:nvSpPr>
          <p:cNvPr id="3" name="object 3">
            <a:extLst>
              <a:ext uri="{FF2B5EF4-FFF2-40B4-BE49-F238E27FC236}">
                <a16:creationId xmlns:a16="http://schemas.microsoft.com/office/drawing/2014/main" id="{2EEC30B9-C1EB-EF59-B323-92A1A39126AB}"/>
              </a:ext>
            </a:extLst>
          </p:cNvPr>
          <p:cNvSpPr txBox="1">
            <a:spLocks noGrp="1"/>
          </p:cNvSpPr>
          <p:nvPr>
            <p:ph type="title"/>
          </p:nvPr>
        </p:nvSpPr>
        <p:spPr>
          <a:xfrm>
            <a:off x="490828" y="399745"/>
            <a:ext cx="9872371" cy="566181"/>
          </a:xfrm>
          <a:prstGeom prst="rect">
            <a:avLst/>
          </a:prstGeom>
        </p:spPr>
        <p:txBody>
          <a:bodyPr vert="horz" wrap="square" lIns="0" tIns="12065" rIns="0" bIns="0" rtlCol="0">
            <a:spAutoFit/>
          </a:bodyPr>
          <a:lstStyle/>
          <a:p>
            <a:pPr marL="12700">
              <a:spcBef>
                <a:spcPts val="95"/>
              </a:spcBef>
            </a:pPr>
            <a:r>
              <a:rPr lang="en-GB" sz="3600" dirty="0">
                <a:latin typeface="Arial" panose="020B0604020202020204" pitchFamily="34" charset="0"/>
                <a:cs typeface="Arial" panose="020B0604020202020204" pitchFamily="34" charset="0"/>
              </a:rPr>
              <a:t>Adult Social Care sponsorship changes</a:t>
            </a:r>
            <a:endParaRPr sz="3600" spc="-10" dirty="0"/>
          </a:p>
        </p:txBody>
      </p:sp>
    </p:spTree>
    <p:extLst>
      <p:ext uri="{BB962C8B-B14F-4D97-AF65-F5344CB8AC3E}">
        <p14:creationId xmlns:p14="http://schemas.microsoft.com/office/powerpoint/2010/main" val="2464250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39B247-80AC-C495-A6BF-D270F5CE367F}"/>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731E0DBE-EF6C-1343-91F2-0199EF5F9F13}"/>
              </a:ext>
            </a:extLst>
          </p:cNvPr>
          <p:cNvSpPr txBox="1"/>
          <p:nvPr/>
        </p:nvSpPr>
        <p:spPr>
          <a:xfrm>
            <a:off x="490828" y="1212588"/>
            <a:ext cx="11039475" cy="4937890"/>
          </a:xfrm>
          <a:prstGeom prst="rect">
            <a:avLst/>
          </a:prstGeom>
        </p:spPr>
        <p:txBody>
          <a:bodyPr vert="horz" wrap="square" lIns="0" tIns="13335" rIns="0" bIns="0" rtlCol="0">
            <a:spAutoFit/>
          </a:bodyPr>
          <a:lstStyle/>
          <a:p>
            <a:pPr marL="266700" marR="0" lvl="0" indent="-2667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Certificate of sponsorship requests </a:t>
            </a: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 More requests for additional information for </a:t>
            </a:r>
            <a:r>
              <a:rPr kumimoji="0" lang="en-GB" sz="2000" b="0" i="0" u="none" strike="noStrike" kern="0" cap="none" spc="0" normalizeH="0" baseline="0" noProof="0" dirty="0" err="1">
                <a:ln>
                  <a:noFill/>
                </a:ln>
                <a:solidFill>
                  <a:sysClr val="windowText" lastClr="000000"/>
                </a:solidFill>
                <a:effectLst/>
                <a:uLnTx/>
                <a:uFillTx/>
                <a:latin typeface="Arial" panose="020B0604020202020204" pitchFamily="34" charset="0"/>
                <a:cs typeface="Arial" panose="020B0604020202020204" pitchFamily="34" charset="0"/>
              </a:rPr>
              <a:t>CoS</a:t>
            </a: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 allocation requests and </a:t>
            </a:r>
            <a:r>
              <a:rPr kumimoji="0" lang="en-GB" sz="2000" b="0" i="0" u="none" strike="noStrike" kern="0" cap="none" spc="0" normalizeH="0" baseline="0" noProof="0" dirty="0" err="1">
                <a:ln>
                  <a:noFill/>
                </a:ln>
                <a:solidFill>
                  <a:sysClr val="windowText" lastClr="000000"/>
                </a:solidFill>
                <a:effectLst/>
                <a:uLnTx/>
                <a:uFillTx/>
                <a:latin typeface="Arial" panose="020B0604020202020204" pitchFamily="34" charset="0"/>
                <a:cs typeface="Arial" panose="020B0604020202020204" pitchFamily="34" charset="0"/>
              </a:rPr>
              <a:t>DCoS</a:t>
            </a: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 requests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285750" marR="0" lvl="1"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More sponsor licence compliance checks and revocations </a:t>
            </a: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 Fewer suspensions, Home Office more likely to revoke immediately </a:t>
            </a:r>
          </a:p>
          <a:p>
            <a:pPr marL="0" marR="0" lvl="1"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285750" marR="0" lvl="1"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Visa cancellation notices </a:t>
            </a: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being sent more quickly after sponsorship ends (from approx. 12 months down to a few months) </a:t>
            </a:r>
          </a:p>
          <a:p>
            <a:pPr marL="285750" marR="0" lvl="1"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285750" marR="0" lvl="1"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Entry/exit data checking and sharing </a:t>
            </a:r>
          </a:p>
          <a:p>
            <a:pPr marL="990600" marR="0" lvl="1" indent="352425"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Home Office now routinely checking entry/exit data provided by airlines when assessing visa and ILR applications</a:t>
            </a:r>
          </a:p>
          <a:p>
            <a:pPr marL="990600" marR="0" lvl="1" indent="352425"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Entry/exit data being shared with HMRC – media reports of child benefit payments being wrongly suspended </a:t>
            </a:r>
            <a:r>
              <a:rPr kumimoji="0" lang="en-GB" sz="2000" b="0" i="0" u="none" strike="noStrike" kern="0" cap="none" spc="0" normalizeH="0" baseline="0" noProof="0" dirty="0">
                <a:ln>
                  <a:noFill/>
                </a:ln>
                <a:solidFill>
                  <a:sysClr val="windowText" lastClr="000000"/>
                </a:solidFill>
                <a:effectLst/>
                <a:uLnTx/>
                <a:uFillTx/>
              </a:rPr>
              <a:t>because Home Office travel records failed to show people’s return to UK</a:t>
            </a:r>
            <a:endPar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p:txBody>
      </p:sp>
      <p:sp>
        <p:nvSpPr>
          <p:cNvPr id="3" name="object 3">
            <a:extLst>
              <a:ext uri="{FF2B5EF4-FFF2-40B4-BE49-F238E27FC236}">
                <a16:creationId xmlns:a16="http://schemas.microsoft.com/office/drawing/2014/main" id="{2A996A17-D1CA-10B1-671B-EE6576D2D376}"/>
              </a:ext>
            </a:extLst>
          </p:cNvPr>
          <p:cNvSpPr txBox="1">
            <a:spLocks noGrp="1"/>
          </p:cNvSpPr>
          <p:nvPr>
            <p:ph type="title"/>
          </p:nvPr>
        </p:nvSpPr>
        <p:spPr>
          <a:xfrm>
            <a:off x="490828" y="399745"/>
            <a:ext cx="9872371" cy="1120178"/>
          </a:xfrm>
          <a:prstGeom prst="rect">
            <a:avLst/>
          </a:prstGeom>
        </p:spPr>
        <p:txBody>
          <a:bodyPr vert="horz" wrap="square" lIns="0" tIns="12065" rIns="0" bIns="0" rtlCol="0">
            <a:spAutoFit/>
          </a:bodyPr>
          <a:lstStyle/>
          <a:p>
            <a:pPr marL="12700">
              <a:spcBef>
                <a:spcPts val="95"/>
              </a:spcBef>
            </a:pPr>
            <a:r>
              <a:rPr lang="en-GB" sz="3200" dirty="0">
                <a:latin typeface="Arial" panose="020B0604020202020204" pitchFamily="34" charset="0"/>
                <a:cs typeface="Arial" panose="020B0604020202020204" pitchFamily="34" charset="0"/>
              </a:rPr>
              <a:t>Tougher processes, more enforcement action </a:t>
            </a:r>
            <a:br>
              <a:rPr lang="en-GB" dirty="0">
                <a:latin typeface="Arial" panose="020B0604020202020204" pitchFamily="34" charset="0"/>
                <a:cs typeface="Arial" panose="020B0604020202020204" pitchFamily="34" charset="0"/>
              </a:rPr>
            </a:br>
            <a:endParaRPr spc="-10" dirty="0"/>
          </a:p>
        </p:txBody>
      </p:sp>
    </p:spTree>
    <p:extLst>
      <p:ext uri="{BB962C8B-B14F-4D97-AF65-F5344CB8AC3E}">
        <p14:creationId xmlns:p14="http://schemas.microsoft.com/office/powerpoint/2010/main" val="33973707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39B48-3845-199D-84EF-3CE57FA5EEF3}"/>
              </a:ext>
            </a:extLst>
          </p:cNvPr>
          <p:cNvSpPr>
            <a:spLocks noGrp="1"/>
          </p:cNvSpPr>
          <p:nvPr>
            <p:ph type="title"/>
          </p:nvPr>
        </p:nvSpPr>
        <p:spPr/>
        <p:txBody>
          <a:bodyPr/>
          <a:lstStyle/>
          <a:p>
            <a:r>
              <a:rPr lang="en-GB" dirty="0"/>
              <a:t>Other changes</a:t>
            </a:r>
          </a:p>
        </p:txBody>
      </p:sp>
      <p:sp>
        <p:nvSpPr>
          <p:cNvPr id="3" name="Text Placeholder 2">
            <a:extLst>
              <a:ext uri="{FF2B5EF4-FFF2-40B4-BE49-F238E27FC236}">
                <a16:creationId xmlns:a16="http://schemas.microsoft.com/office/drawing/2014/main" id="{A58FBFF3-FF57-E745-4AB9-E39DCA1E88CC}"/>
              </a:ext>
            </a:extLst>
          </p:cNvPr>
          <p:cNvSpPr>
            <a:spLocks noGrp="1"/>
          </p:cNvSpPr>
          <p:nvPr>
            <p:ph type="body" idx="1"/>
          </p:nvPr>
        </p:nvSpPr>
        <p:spPr>
          <a:xfrm>
            <a:off x="490829" y="1477492"/>
            <a:ext cx="11167110" cy="5232202"/>
          </a:xfrm>
        </p:spPr>
        <p:txBody>
          <a:bodyPr/>
          <a:lstStyle/>
          <a:p>
            <a:pPr lvl="0"/>
            <a:r>
              <a:rPr lang="en-GB" dirty="0">
                <a:latin typeface="Arial" panose="020B0604020202020204" pitchFamily="34" charset="0"/>
                <a:cs typeface="Arial" panose="020B0604020202020204" pitchFamily="34" charset="0"/>
              </a:rPr>
              <a:t>Graduate visa </a:t>
            </a:r>
          </a:p>
          <a:p>
            <a:r>
              <a:rPr lang="en-GB" dirty="0">
                <a:latin typeface="Arial" panose="020B0604020202020204" pitchFamily="34" charset="0"/>
                <a:cs typeface="Arial" panose="020B0604020202020204" pitchFamily="34" charset="0"/>
              </a:rPr>
              <a:t> </a:t>
            </a:r>
          </a:p>
          <a:p>
            <a:pPr marL="342900" lvl="0" indent="-342900">
              <a:buFont typeface="Arial" panose="020B0604020202020204" pitchFamily="34" charset="0"/>
              <a:buChar char="•"/>
            </a:pPr>
            <a:r>
              <a:rPr lang="en-GB" dirty="0">
                <a:latin typeface="Arial" panose="020B0604020202020204" pitchFamily="34" charset="0"/>
                <a:cs typeface="Arial" panose="020B0604020202020204" pitchFamily="34" charset="0"/>
              </a:rPr>
              <a:t>Duration will be reduced from 2 years to 18 months for people applying from 1 January 2027</a:t>
            </a:r>
          </a:p>
          <a:p>
            <a:pPr lvl="0"/>
            <a:endParaRPr lang="en-GB"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GB" dirty="0">
                <a:latin typeface="Arial" panose="020B0604020202020204" pitchFamily="34" charset="0"/>
                <a:cs typeface="Arial" panose="020B0604020202020204" pitchFamily="34" charset="0"/>
              </a:rPr>
              <a:t>PhDs will still get 3 years</a:t>
            </a:r>
          </a:p>
          <a:p>
            <a:pPr marL="342900" lvl="0" indent="-34290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lvl="0"/>
            <a:r>
              <a:rPr lang="en-GB" dirty="0">
                <a:latin typeface="Arial" panose="020B0604020202020204" pitchFamily="34" charset="0"/>
                <a:cs typeface="Arial" panose="020B0604020202020204" pitchFamily="34" charset="0"/>
              </a:rPr>
              <a:t>Global Talent</a:t>
            </a:r>
          </a:p>
          <a:p>
            <a:pPr lvl="0"/>
            <a:endParaRPr lang="en-GB"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GB" dirty="0">
                <a:latin typeface="Arial" panose="020B0604020202020204" pitchFamily="34" charset="0"/>
                <a:cs typeface="Arial" panose="020B0604020202020204" pitchFamily="34" charset="0"/>
              </a:rPr>
              <a:t>Architects – from 11 November 2025 can apply on basis of contribution to group achievement</a:t>
            </a:r>
          </a:p>
          <a:p>
            <a:pPr marL="342900" lvl="0" indent="-34290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GB" dirty="0">
                <a:latin typeface="Arial" panose="020B0604020202020204" pitchFamily="34" charset="0"/>
                <a:cs typeface="Arial" panose="020B0604020202020204" pitchFamily="34" charset="0"/>
              </a:rPr>
              <a:t>Prestigious prizes list expanded – no need for endorsement </a:t>
            </a:r>
          </a:p>
          <a:p>
            <a:pPr marL="342900" lvl="0" indent="-34290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GB" dirty="0">
                <a:latin typeface="Arial" panose="020B0604020202020204" pitchFamily="34" charset="0"/>
                <a:cs typeface="Arial" panose="020B0604020202020204" pitchFamily="34" charset="0"/>
              </a:rPr>
              <a:t>Further changes/improvements expected next year</a:t>
            </a:r>
          </a:p>
          <a:p>
            <a:pPr lvl="0"/>
            <a:endParaRPr lang="en-GB" dirty="0">
              <a:latin typeface="Arial" panose="020B060402020202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28432686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A632C5-C473-21C5-797A-61EA07E65D1B}"/>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37D755AD-1FA6-E01B-E035-7A36DBA1E538}"/>
              </a:ext>
            </a:extLst>
          </p:cNvPr>
          <p:cNvSpPr txBox="1">
            <a:spLocks noGrp="1"/>
          </p:cNvSpPr>
          <p:nvPr>
            <p:ph type="title"/>
          </p:nvPr>
        </p:nvSpPr>
        <p:spPr>
          <a:xfrm>
            <a:off x="554836" y="5377383"/>
            <a:ext cx="9732164" cy="751488"/>
          </a:xfrm>
          <a:prstGeom prst="rect">
            <a:avLst/>
          </a:prstGeom>
        </p:spPr>
        <p:txBody>
          <a:bodyPr vert="horz" wrap="square" lIns="0" tIns="12700" rIns="0" bIns="0" rtlCol="0">
            <a:spAutoFit/>
          </a:bodyPr>
          <a:lstStyle/>
          <a:p>
            <a:pPr marL="12700">
              <a:lnSpc>
                <a:spcPct val="100000"/>
              </a:lnSpc>
              <a:spcBef>
                <a:spcPts val="100"/>
              </a:spcBef>
            </a:pPr>
            <a:r>
              <a:rPr lang="en-GB" sz="4800" dirty="0">
                <a:solidFill>
                  <a:schemeClr val="bg1"/>
                </a:solidFill>
              </a:rPr>
              <a:t>Upcoming Changes</a:t>
            </a:r>
            <a:endParaRPr sz="4800" dirty="0">
              <a:solidFill>
                <a:schemeClr val="bg1"/>
              </a:solidFill>
            </a:endParaRPr>
          </a:p>
        </p:txBody>
      </p:sp>
    </p:spTree>
    <p:extLst>
      <p:ext uri="{BB962C8B-B14F-4D97-AF65-F5344CB8AC3E}">
        <p14:creationId xmlns:p14="http://schemas.microsoft.com/office/powerpoint/2010/main" val="18512102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021F2A-B64F-805C-291D-243F6C81CA3C}"/>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4486A662-9D7E-C66E-A82E-5BB154D05177}"/>
              </a:ext>
            </a:extLst>
          </p:cNvPr>
          <p:cNvSpPr txBox="1"/>
          <p:nvPr/>
        </p:nvSpPr>
        <p:spPr>
          <a:xfrm>
            <a:off x="490829" y="1324482"/>
            <a:ext cx="11151870" cy="4937890"/>
          </a:xfrm>
          <a:prstGeom prst="rect">
            <a:avLst/>
          </a:prstGeom>
        </p:spPr>
        <p:txBody>
          <a:bodyPr vert="horz" wrap="square" lIns="0" tIns="13335"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Tougher English language requirement for new Skilled Worker applicants</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342900" marR="0" lvl="0"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Currently B1 (intermediate)</a:t>
            </a:r>
          </a:p>
          <a:p>
            <a:pPr marL="342900" marR="0" lvl="0"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B2 (upper intermediate) for applications submitted </a:t>
            </a:r>
            <a:r>
              <a:rPr kumimoji="0" lang="en-GB" sz="20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on or after 8 January 2026 </a:t>
            </a:r>
          </a:p>
          <a:p>
            <a:pPr marL="342900" marR="0" lvl="0"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Will not apply to existing Skilled Worker visa holders</a:t>
            </a:r>
          </a:p>
          <a:p>
            <a:pPr marL="342900" marR="0" lvl="0"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Possible future changes: test only instead of degree taught in English?</a:t>
            </a:r>
            <a:endParaRPr kumimoji="0" lang="en-GB" sz="20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New English language requirement for dependants</a:t>
            </a:r>
            <a:endPar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342900" marR="0" lvl="1"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Intention is to align with rules for family members of British citizens</a:t>
            </a:r>
          </a:p>
          <a:p>
            <a:pPr marL="342900" marR="0" lvl="1"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A1 for first application, A2 for extension, B1 for indefinite leave to remain </a:t>
            </a:r>
          </a:p>
          <a:p>
            <a:pPr marL="342900" marR="0" lvl="1"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Speaking and listening only?</a:t>
            </a:r>
          </a:p>
          <a:p>
            <a:pPr marL="342900" marR="0" lvl="1"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A1 is extremely basic </a:t>
            </a:r>
          </a:p>
          <a:p>
            <a:pPr marL="342900" marR="0" lvl="1"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Details and date </a:t>
            </a:r>
            <a:r>
              <a:rPr lang="en-GB" sz="2000" dirty="0">
                <a:latin typeface="Arial" panose="020B0604020202020204" pitchFamily="34" charset="0"/>
                <a:cs typeface="Arial" panose="020B0604020202020204" pitchFamily="34" charset="0"/>
              </a:rPr>
              <a:t>tbc after Earned Settlement consultation</a:t>
            </a:r>
            <a:endPar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sz="2000" b="0" i="0" u="none" strike="noStrike" kern="0" cap="none" spc="0" normalizeH="0" baseline="0" noProof="0" dirty="0">
              <a:ln>
                <a:noFill/>
              </a:ln>
              <a:solidFill>
                <a:sysClr val="windowText" lastClr="000000"/>
              </a:solidFill>
              <a:effectLst/>
              <a:uLnTx/>
              <a:uFillTx/>
              <a:latin typeface="Arial"/>
              <a:cs typeface="Arial"/>
            </a:endParaRPr>
          </a:p>
        </p:txBody>
      </p:sp>
      <p:sp>
        <p:nvSpPr>
          <p:cNvPr id="3" name="object 3">
            <a:extLst>
              <a:ext uri="{FF2B5EF4-FFF2-40B4-BE49-F238E27FC236}">
                <a16:creationId xmlns:a16="http://schemas.microsoft.com/office/drawing/2014/main" id="{DFE9BED6-1BFB-0F7C-5B06-87B492C9DA7B}"/>
              </a:ext>
            </a:extLst>
          </p:cNvPr>
          <p:cNvSpPr txBox="1">
            <a:spLocks noGrp="1"/>
          </p:cNvSpPr>
          <p:nvPr>
            <p:ph type="title"/>
          </p:nvPr>
        </p:nvSpPr>
        <p:spPr>
          <a:xfrm>
            <a:off x="490828" y="399745"/>
            <a:ext cx="10634372" cy="581569"/>
          </a:xfrm>
          <a:prstGeom prst="rect">
            <a:avLst/>
          </a:prstGeom>
        </p:spPr>
        <p:txBody>
          <a:bodyPr vert="horz" wrap="square" lIns="0" tIns="12065" rIns="0" bIns="0" rtlCol="0">
            <a:spAutoFit/>
          </a:bodyPr>
          <a:lstStyle/>
          <a:p>
            <a:pPr marL="12700">
              <a:lnSpc>
                <a:spcPct val="100000"/>
              </a:lnSpc>
              <a:spcBef>
                <a:spcPts val="95"/>
              </a:spcBef>
            </a:pPr>
            <a:r>
              <a:rPr lang="en-GB" sz="3700" dirty="0"/>
              <a:t>English language requirement</a:t>
            </a:r>
            <a:endParaRPr lang="en-GB" sz="3700" spc="-25" dirty="0"/>
          </a:p>
        </p:txBody>
      </p:sp>
    </p:spTree>
    <p:extLst>
      <p:ext uri="{BB962C8B-B14F-4D97-AF65-F5344CB8AC3E}">
        <p14:creationId xmlns:p14="http://schemas.microsoft.com/office/powerpoint/2010/main" val="3525207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49A83-691A-6878-4F61-E27C010F47C1}"/>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5D857BA6-E4BC-5FA1-6655-480C1559D861}"/>
              </a:ext>
            </a:extLst>
          </p:cNvPr>
          <p:cNvSpPr txBox="1">
            <a:spLocks noGrp="1"/>
          </p:cNvSpPr>
          <p:nvPr>
            <p:ph type="title"/>
          </p:nvPr>
        </p:nvSpPr>
        <p:spPr>
          <a:xfrm>
            <a:off x="554836" y="5377383"/>
            <a:ext cx="9732164" cy="1490152"/>
          </a:xfrm>
          <a:prstGeom prst="rect">
            <a:avLst/>
          </a:prstGeom>
        </p:spPr>
        <p:txBody>
          <a:bodyPr vert="horz" wrap="square" lIns="0" tIns="12700" rIns="0" bIns="0" rtlCol="0">
            <a:spAutoFit/>
          </a:bodyPr>
          <a:lstStyle/>
          <a:p>
            <a:pPr marL="12700">
              <a:lnSpc>
                <a:spcPct val="100000"/>
              </a:lnSpc>
              <a:spcBef>
                <a:spcPts val="100"/>
              </a:spcBef>
            </a:pPr>
            <a:r>
              <a:rPr lang="en-GB" sz="4800" dirty="0">
                <a:solidFill>
                  <a:schemeClr val="bg1"/>
                </a:solidFill>
              </a:rPr>
              <a:t>Earned Settlement-Calculating the qualifying period </a:t>
            </a:r>
            <a:endParaRPr sz="4800" dirty="0">
              <a:solidFill>
                <a:schemeClr val="bg1"/>
              </a:solidFill>
            </a:endParaRPr>
          </a:p>
        </p:txBody>
      </p:sp>
    </p:spTree>
    <p:extLst>
      <p:ext uri="{BB962C8B-B14F-4D97-AF65-F5344CB8AC3E}">
        <p14:creationId xmlns:p14="http://schemas.microsoft.com/office/powerpoint/2010/main" val="28607969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7E436A-6EEC-269A-F98F-B04F556771C7}"/>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62890730-C58D-9B54-14E3-8CBB9AF51D7A}"/>
              </a:ext>
            </a:extLst>
          </p:cNvPr>
          <p:cNvSpPr txBox="1"/>
          <p:nvPr/>
        </p:nvSpPr>
        <p:spPr>
          <a:xfrm>
            <a:off x="490828" y="1267831"/>
            <a:ext cx="11039475" cy="4630114"/>
          </a:xfrm>
          <a:prstGeom prst="rect">
            <a:avLst/>
          </a:prstGeom>
        </p:spPr>
        <p:txBody>
          <a:bodyPr vert="horz" wrap="square" lIns="0" tIns="13335" rIns="0" bIns="0" rtlCol="0">
            <a:spAutoFit/>
          </a:bodyPr>
          <a:lstStyle/>
          <a:p>
            <a:r>
              <a:rPr lang="en-GB" sz="2000" b="1" dirty="0">
                <a:latin typeface="Arial" panose="020B0604020202020204" pitchFamily="34" charset="0"/>
                <a:cs typeface="Arial" panose="020B0604020202020204" pitchFamily="34" charset="0"/>
              </a:rPr>
              <a:t> </a:t>
            </a:r>
          </a:p>
          <a:p>
            <a:pPr marL="342900" indent="-342900">
              <a:buFont typeface="Arial" panose="020B0604020202020204" pitchFamily="34" charset="0"/>
              <a:buChar char="•"/>
            </a:pPr>
            <a:r>
              <a:rPr lang="en-GB" sz="2000" b="1" dirty="0">
                <a:latin typeface="Arial" panose="020B0604020202020204" pitchFamily="34" charset="0"/>
                <a:cs typeface="Arial" panose="020B0604020202020204" pitchFamily="34" charset="0"/>
              </a:rPr>
              <a:t>10-year baseline qualifying period </a:t>
            </a:r>
            <a:r>
              <a:rPr lang="en-GB" sz="2000" dirty="0">
                <a:latin typeface="Arial" panose="020B0604020202020204" pitchFamily="34" charset="0"/>
                <a:cs typeface="Arial" panose="020B0604020202020204" pitchFamily="34" charset="0"/>
              </a:rPr>
              <a:t>– not subject to consultation </a:t>
            </a:r>
          </a:p>
          <a:p>
            <a:pPr marL="342900" lvl="1" indent="11113">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lvl="1" indent="11113"/>
            <a:r>
              <a:rPr lang="en-GB" sz="2000" dirty="0">
                <a:latin typeface="Arial" panose="020B0604020202020204" pitchFamily="34" charset="0"/>
                <a:cs typeface="Arial" panose="020B0604020202020204" pitchFamily="34" charset="0"/>
              </a:rPr>
              <a:t>Possible 15-year baseline qualifying period for sponsored workers in occupations below RQF level 6 – subject to consultation </a:t>
            </a:r>
          </a:p>
          <a:p>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b="1" dirty="0">
                <a:latin typeface="Arial" panose="020B0604020202020204" pitchFamily="34" charset="0"/>
                <a:cs typeface="Arial" panose="020B0604020202020204" pitchFamily="34" charset="0"/>
              </a:rPr>
              <a:t>Mandatory requirements </a:t>
            </a:r>
            <a:r>
              <a:rPr lang="en-GB" sz="2000" dirty="0">
                <a:latin typeface="Arial" panose="020B0604020202020204" pitchFamily="34" charset="0"/>
                <a:cs typeface="Arial" panose="020B0604020202020204" pitchFamily="34" charset="0"/>
              </a:rPr>
              <a:t>– must meet all of these to be eligible for ILR</a:t>
            </a:r>
          </a:p>
          <a:p>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Baseline adjusted by</a:t>
            </a:r>
            <a:r>
              <a:rPr lang="en-GB" sz="2000" b="1" dirty="0">
                <a:latin typeface="Arial" panose="020B0604020202020204" pitchFamily="34" charset="0"/>
                <a:cs typeface="Arial" panose="020B0604020202020204" pitchFamily="34" charset="0"/>
              </a:rPr>
              <a:t> reductions</a:t>
            </a:r>
            <a:r>
              <a:rPr lang="en-GB" sz="2000" dirty="0">
                <a:latin typeface="Arial" panose="020B0604020202020204" pitchFamily="34" charset="0"/>
                <a:cs typeface="Arial" panose="020B0604020202020204" pitchFamily="34" charset="0"/>
              </a:rPr>
              <a:t> (attributes which reduce baseline qualifying period) and </a:t>
            </a:r>
            <a:r>
              <a:rPr lang="en-GB" sz="2000" b="1" dirty="0">
                <a:latin typeface="Arial" panose="020B0604020202020204" pitchFamily="34" charset="0"/>
                <a:cs typeface="Arial" panose="020B0604020202020204" pitchFamily="34" charset="0"/>
              </a:rPr>
              <a:t>penalties</a:t>
            </a:r>
            <a:r>
              <a:rPr lang="en-GB" sz="2000" dirty="0">
                <a:latin typeface="Arial" panose="020B0604020202020204" pitchFamily="34" charset="0"/>
                <a:cs typeface="Arial" panose="020B0604020202020204" pitchFamily="34" charset="0"/>
              </a:rPr>
              <a:t> (attributes which increase baseline qualifying period) </a:t>
            </a:r>
          </a:p>
          <a:p>
            <a:endParaRPr lang="en-GB" sz="2000" dirty="0">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pPr marL="342900" lvl="7"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lvl="1"/>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p:txBody>
      </p:sp>
      <p:sp>
        <p:nvSpPr>
          <p:cNvPr id="3" name="object 3">
            <a:extLst>
              <a:ext uri="{FF2B5EF4-FFF2-40B4-BE49-F238E27FC236}">
                <a16:creationId xmlns:a16="http://schemas.microsoft.com/office/drawing/2014/main" id="{19D4256A-BB21-5C1C-558D-8AA735BC97E7}"/>
              </a:ext>
            </a:extLst>
          </p:cNvPr>
          <p:cNvSpPr txBox="1">
            <a:spLocks noGrp="1"/>
          </p:cNvSpPr>
          <p:nvPr>
            <p:ph type="title"/>
          </p:nvPr>
        </p:nvSpPr>
        <p:spPr>
          <a:xfrm>
            <a:off x="490828" y="399745"/>
            <a:ext cx="9872371" cy="504625"/>
          </a:xfrm>
          <a:prstGeom prst="rect">
            <a:avLst/>
          </a:prstGeom>
        </p:spPr>
        <p:txBody>
          <a:bodyPr vert="horz" wrap="square" lIns="0" tIns="12065" rIns="0" bIns="0" rtlCol="0">
            <a:spAutoFit/>
          </a:bodyPr>
          <a:lstStyle/>
          <a:p>
            <a:pPr marL="12700">
              <a:spcBef>
                <a:spcPts val="95"/>
              </a:spcBef>
            </a:pPr>
            <a:r>
              <a:rPr lang="en-GB" sz="3200" dirty="0">
                <a:latin typeface="Arial" panose="020B0604020202020204" pitchFamily="34" charset="0"/>
                <a:cs typeface="Arial" panose="020B0604020202020204" pitchFamily="34" charset="0"/>
              </a:rPr>
              <a:t>Calculating the qualifying period for ILR</a:t>
            </a:r>
            <a:endParaRPr spc="-10" dirty="0"/>
          </a:p>
        </p:txBody>
      </p:sp>
    </p:spTree>
    <p:extLst>
      <p:ext uri="{BB962C8B-B14F-4D97-AF65-F5344CB8AC3E}">
        <p14:creationId xmlns:p14="http://schemas.microsoft.com/office/powerpoint/2010/main" val="25713911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3DA5B2-FCD5-55D9-78C5-F7968E2E940F}"/>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8685B0DD-CB90-4C26-2BE8-6B45DC7EE39C}"/>
              </a:ext>
            </a:extLst>
          </p:cNvPr>
          <p:cNvSpPr txBox="1"/>
          <p:nvPr/>
        </p:nvSpPr>
        <p:spPr>
          <a:xfrm>
            <a:off x="490828" y="1021389"/>
            <a:ext cx="11624972" cy="4937890"/>
          </a:xfrm>
          <a:prstGeom prst="rect">
            <a:avLst/>
          </a:prstGeom>
        </p:spPr>
        <p:txBody>
          <a:bodyPr vert="horz" wrap="square" lIns="0" tIns="13335" rIns="0" bIns="0" rtlCol="0">
            <a:spAutoFit/>
          </a:bodyPr>
          <a:lstStyle/>
          <a:p>
            <a:r>
              <a:rPr lang="en-GB" sz="2000" dirty="0">
                <a:latin typeface="Arial" panose="020B0604020202020204" pitchFamily="34" charset="0"/>
                <a:cs typeface="Arial" panose="020B0604020202020204" pitchFamily="34" charset="0"/>
              </a:rPr>
              <a:t> </a:t>
            </a:r>
          </a:p>
          <a:p>
            <a:pPr marL="285750" lvl="1" indent="-285750">
              <a:buFont typeface="Arial" panose="020B0604020202020204" pitchFamily="34" charset="0"/>
              <a:buChar char="•"/>
            </a:pPr>
            <a:r>
              <a:rPr lang="en-GB" sz="2000" b="1" dirty="0">
                <a:latin typeface="Arial" panose="020B0604020202020204" pitchFamily="34" charset="0"/>
                <a:cs typeface="Arial" panose="020B0604020202020204" pitchFamily="34" charset="0"/>
              </a:rPr>
              <a:t>Character</a:t>
            </a:r>
          </a:p>
          <a:p>
            <a:pPr marL="285750" lvl="2" indent="161925">
              <a:buFont typeface="Arial" panose="020B0604020202020204" pitchFamily="34" charset="0"/>
              <a:buChar char="•"/>
            </a:pPr>
            <a:r>
              <a:rPr lang="en-GB" sz="2000" dirty="0">
                <a:latin typeface="Arial" panose="020B0604020202020204" pitchFamily="34" charset="0"/>
                <a:cs typeface="Arial" panose="020B0604020202020204" pitchFamily="34" charset="0"/>
              </a:rPr>
              <a:t>Criminality and compliance with immigration laws – </a:t>
            </a:r>
            <a:r>
              <a:rPr lang="en-GB" sz="2000" b="1" dirty="0">
                <a:latin typeface="Arial" panose="020B0604020202020204" pitchFamily="34" charset="0"/>
                <a:cs typeface="Arial" panose="020B0604020202020204" pitchFamily="34" charset="0"/>
              </a:rPr>
              <a:t>tougher rules?</a:t>
            </a:r>
          </a:p>
          <a:p>
            <a:pPr marL="285750" lvl="2" indent="161925">
              <a:buFont typeface="Arial" panose="020B0604020202020204" pitchFamily="34" charset="0"/>
              <a:buChar char="•"/>
            </a:pPr>
            <a:r>
              <a:rPr lang="en-GB" sz="2000" dirty="0">
                <a:latin typeface="Arial" panose="020B0604020202020204" pitchFamily="34" charset="0"/>
                <a:cs typeface="Arial" panose="020B0604020202020204" pitchFamily="34" charset="0"/>
              </a:rPr>
              <a:t>No government debt </a:t>
            </a:r>
          </a:p>
          <a:p>
            <a:pPr marL="285750" lvl="2"/>
            <a:endParaRPr lang="en-GB" sz="2000" b="1" dirty="0">
              <a:latin typeface="Arial" panose="020B0604020202020204" pitchFamily="34" charset="0"/>
              <a:cs typeface="Arial" panose="020B0604020202020204" pitchFamily="34" charset="0"/>
            </a:endParaRPr>
          </a:p>
          <a:p>
            <a:pPr marL="285750" lvl="1" indent="-285750">
              <a:buFont typeface="Arial" panose="020B0604020202020204" pitchFamily="34" charset="0"/>
              <a:buChar char="•"/>
            </a:pPr>
            <a:r>
              <a:rPr lang="en-GB" sz="2000" b="1" dirty="0">
                <a:latin typeface="Arial" panose="020B0604020202020204" pitchFamily="34" charset="0"/>
                <a:cs typeface="Arial" panose="020B0604020202020204" pitchFamily="34" charset="0"/>
              </a:rPr>
              <a:t>Integration</a:t>
            </a:r>
          </a:p>
          <a:p>
            <a:pPr marL="285750" lvl="1" indent="-22225">
              <a:buFont typeface="Arial" panose="020B0604020202020204" pitchFamily="34" charset="0"/>
              <a:buChar char="•"/>
            </a:pPr>
            <a:r>
              <a:rPr lang="en-GB" sz="2000" dirty="0">
                <a:latin typeface="Arial" panose="020B0604020202020204" pitchFamily="34" charset="0"/>
                <a:cs typeface="Arial" panose="020B0604020202020204" pitchFamily="34" charset="0"/>
              </a:rPr>
              <a:t> English language – </a:t>
            </a:r>
            <a:r>
              <a:rPr lang="en-GB" sz="2000" b="1" dirty="0">
                <a:latin typeface="Arial" panose="020B0604020202020204" pitchFamily="34" charset="0"/>
                <a:cs typeface="Arial" panose="020B0604020202020204" pitchFamily="34" charset="0"/>
              </a:rPr>
              <a:t>minimum level to be increased B1 to B2</a:t>
            </a:r>
          </a:p>
          <a:p>
            <a:pPr marL="285750" lvl="1" indent="-22225">
              <a:buFont typeface="Arial" panose="020B0604020202020204" pitchFamily="34" charset="0"/>
              <a:buChar char="•"/>
            </a:pPr>
            <a:r>
              <a:rPr lang="en-GB" sz="2000" dirty="0">
                <a:latin typeface="Arial" panose="020B0604020202020204" pitchFamily="34" charset="0"/>
                <a:cs typeface="Arial" panose="020B0604020202020204" pitchFamily="34" charset="0"/>
              </a:rPr>
              <a:t> Life in the UK test</a:t>
            </a:r>
          </a:p>
          <a:p>
            <a:pPr marL="263525" lvl="1"/>
            <a:endParaRPr lang="en-GB" sz="2000" b="1" dirty="0">
              <a:latin typeface="Arial" panose="020B0604020202020204" pitchFamily="34" charset="0"/>
              <a:cs typeface="Arial" panose="020B0604020202020204" pitchFamily="34" charset="0"/>
            </a:endParaRPr>
          </a:p>
          <a:p>
            <a:pPr marL="285750" lvl="1" indent="-285750">
              <a:buFont typeface="Arial" panose="020B0604020202020204" pitchFamily="34" charset="0"/>
              <a:buChar char="•"/>
            </a:pPr>
            <a:r>
              <a:rPr lang="en-GB" sz="2000" b="1" dirty="0">
                <a:latin typeface="Arial" panose="020B0604020202020204" pitchFamily="34" charset="0"/>
                <a:cs typeface="Arial" panose="020B0604020202020204" pitchFamily="34" charset="0"/>
              </a:rPr>
              <a:t>Contribution</a:t>
            </a:r>
          </a:p>
          <a:p>
            <a:pPr marL="285750" lvl="1" indent="-22225">
              <a:buFont typeface="Arial" panose="020B0604020202020204" pitchFamily="34" charset="0"/>
              <a:buChar char="•"/>
            </a:pPr>
            <a:r>
              <a:rPr lang="en-GB" sz="2000" b="1" dirty="0">
                <a:latin typeface="Arial" panose="020B0604020202020204" pitchFamily="34" charset="0"/>
                <a:cs typeface="Arial" panose="020B0604020202020204" pitchFamily="34" charset="0"/>
              </a:rPr>
              <a:t> New requirement – annual earnings above £12,570 for 3 to 5 years “or an alternative amount of income”</a:t>
            </a:r>
            <a:r>
              <a:rPr lang="en-GB" sz="2000" dirty="0">
                <a:latin typeface="Arial" panose="020B0604020202020204" pitchFamily="34" charset="0"/>
                <a:cs typeface="Arial" panose="020B0604020202020204" pitchFamily="34" charset="0"/>
              </a:rPr>
              <a:t> – earnings requirement itself not subject to consultation, only duration </a:t>
            </a:r>
          </a:p>
          <a:p>
            <a:pPr marL="285750" lvl="1" indent="-22225">
              <a:buFont typeface="Arial" panose="020B0604020202020204" pitchFamily="34" charset="0"/>
              <a:buChar char="•"/>
            </a:pPr>
            <a:endParaRPr lang="en-GB" sz="2000" b="1" dirty="0">
              <a:latin typeface="Arial" panose="020B0604020202020204" pitchFamily="34" charset="0"/>
              <a:cs typeface="Arial" panose="020B0604020202020204" pitchFamily="34" charset="0"/>
            </a:endParaRPr>
          </a:p>
          <a:p>
            <a:pPr marL="285750" lvl="1" indent="-285750">
              <a:buFont typeface="Arial" panose="020B0604020202020204" pitchFamily="34" charset="0"/>
              <a:buChar char="•"/>
            </a:pPr>
            <a:r>
              <a:rPr lang="en-GB" sz="2000" b="1" dirty="0">
                <a:latin typeface="Arial" panose="020B0604020202020204" pitchFamily="34" charset="0"/>
                <a:cs typeface="Arial" panose="020B0604020202020204" pitchFamily="34" charset="0"/>
              </a:rPr>
              <a:t>Residence</a:t>
            </a:r>
          </a:p>
          <a:p>
            <a:pPr marL="285750" lvl="1" indent="-22225">
              <a:buFont typeface="Arial" panose="020B0604020202020204" pitchFamily="34" charset="0"/>
              <a:buChar char="•"/>
            </a:pPr>
            <a:r>
              <a:rPr lang="en-GB" sz="2000" dirty="0">
                <a:latin typeface="Arial" panose="020B0604020202020204" pitchFamily="34" charset="0"/>
                <a:cs typeface="Arial" panose="020B0604020202020204" pitchFamily="34" charset="0"/>
              </a:rPr>
              <a:t> Continuous residence during qualifying period</a:t>
            </a:r>
            <a:endParaRPr lang="en-GB" sz="1800" dirty="0"/>
          </a:p>
          <a:p>
            <a:pPr lvl="0"/>
            <a:endParaRPr sz="2000" dirty="0">
              <a:latin typeface="Arial" panose="020B0604020202020204" pitchFamily="34" charset="0"/>
              <a:cs typeface="Arial" panose="020B0604020202020204" pitchFamily="34" charset="0"/>
            </a:endParaRPr>
          </a:p>
        </p:txBody>
      </p:sp>
      <p:sp>
        <p:nvSpPr>
          <p:cNvPr id="3" name="object 3">
            <a:extLst>
              <a:ext uri="{FF2B5EF4-FFF2-40B4-BE49-F238E27FC236}">
                <a16:creationId xmlns:a16="http://schemas.microsoft.com/office/drawing/2014/main" id="{78C17E64-5521-EBDF-35B1-3F35AEB85386}"/>
              </a:ext>
            </a:extLst>
          </p:cNvPr>
          <p:cNvSpPr txBox="1">
            <a:spLocks noGrp="1"/>
          </p:cNvSpPr>
          <p:nvPr>
            <p:ph type="title"/>
          </p:nvPr>
        </p:nvSpPr>
        <p:spPr>
          <a:xfrm>
            <a:off x="490828" y="399745"/>
            <a:ext cx="9872371" cy="627736"/>
          </a:xfrm>
          <a:prstGeom prst="rect">
            <a:avLst/>
          </a:prstGeom>
        </p:spPr>
        <p:txBody>
          <a:bodyPr vert="horz" wrap="square" lIns="0" tIns="12065" rIns="0" bIns="0" rtlCol="0">
            <a:spAutoFit/>
          </a:bodyPr>
          <a:lstStyle/>
          <a:p>
            <a:pPr marL="12700">
              <a:spcBef>
                <a:spcPts val="95"/>
              </a:spcBef>
            </a:pPr>
            <a:r>
              <a:rPr lang="en-GB" dirty="0">
                <a:latin typeface="Arial" panose="020B0604020202020204" pitchFamily="34" charset="0"/>
                <a:cs typeface="Arial" panose="020B0604020202020204" pitchFamily="34" charset="0"/>
              </a:rPr>
              <a:t>Mandatory requirements</a:t>
            </a:r>
            <a:endParaRPr spc="-10" dirty="0"/>
          </a:p>
        </p:txBody>
      </p:sp>
    </p:spTree>
    <p:extLst>
      <p:ext uri="{BB962C8B-B14F-4D97-AF65-F5344CB8AC3E}">
        <p14:creationId xmlns:p14="http://schemas.microsoft.com/office/powerpoint/2010/main" val="10643074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221A19-18F0-E692-94C2-40E4B5A50B34}"/>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E88EEED8-50B8-B10E-D151-F59F3FCF0D21}"/>
              </a:ext>
            </a:extLst>
          </p:cNvPr>
          <p:cNvSpPr txBox="1"/>
          <p:nvPr/>
        </p:nvSpPr>
        <p:spPr>
          <a:xfrm>
            <a:off x="490828" y="1524000"/>
            <a:ext cx="11396372" cy="4599336"/>
          </a:xfrm>
          <a:prstGeom prst="rect">
            <a:avLst/>
          </a:prstGeom>
        </p:spPr>
        <p:txBody>
          <a:bodyPr vert="horz" wrap="square" lIns="0" tIns="13335" rIns="0" bIns="0" rtlCol="0">
            <a:spAutoFit/>
          </a:bodyPr>
          <a:lstStyle/>
          <a:p>
            <a:pPr lvl="0"/>
            <a:r>
              <a:rPr lang="en-GB" sz="2000" b="1" dirty="0">
                <a:latin typeface="Arial" panose="020B0604020202020204" pitchFamily="34" charset="0"/>
                <a:cs typeface="Arial" panose="020B0604020202020204" pitchFamily="34" charset="0"/>
              </a:rPr>
              <a:t> </a:t>
            </a:r>
            <a:endParaRPr lang="en-GB" sz="2000" dirty="0">
              <a:latin typeface="Arial" panose="020B0604020202020204" pitchFamily="34" charset="0"/>
              <a:cs typeface="Arial" panose="020B0604020202020204" pitchFamily="34" charset="0"/>
            </a:endParaRPr>
          </a:p>
          <a:p>
            <a:pPr marL="285750" lvl="1"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Baseline qualifying period reduced or increased depending on “attributes”</a:t>
            </a:r>
          </a:p>
          <a:p>
            <a:pPr marL="285750" lvl="1" indent="-28575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285750" lvl="1"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Only one reduction can apply – the one which provides the largest reduction</a:t>
            </a:r>
          </a:p>
          <a:p>
            <a:pPr marL="285750" lvl="1" indent="-28575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285750" lvl="1"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Only one penalty can apply – the one which provides the largest increase</a:t>
            </a:r>
          </a:p>
          <a:p>
            <a:pPr marL="285750" lvl="1" indent="-28575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285750" lvl="1"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A reduction and a penalty can be combined (e.g. 1-year reduction plus 5-year penalty means 4-year increase in qualifying period)</a:t>
            </a:r>
          </a:p>
          <a:p>
            <a:pPr marL="285750" lvl="1" indent="-28575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285750" lvl="1"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Reductions and penalties subject to consultation – except 5-year reduction for Hong Kong BNO visa holders and family members of British citizens </a:t>
            </a:r>
          </a:p>
          <a:p>
            <a:pPr marL="285750" lvl="1" indent="-28575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lvl="1"/>
            <a:endParaRPr lang="en-GB" dirty="0"/>
          </a:p>
          <a:p>
            <a:pPr lvl="0"/>
            <a:endParaRPr sz="2000" dirty="0">
              <a:latin typeface="Arial" panose="020B0604020202020204" pitchFamily="34" charset="0"/>
              <a:cs typeface="Arial" panose="020B0604020202020204" pitchFamily="34" charset="0"/>
            </a:endParaRPr>
          </a:p>
        </p:txBody>
      </p:sp>
      <p:sp>
        <p:nvSpPr>
          <p:cNvPr id="3" name="object 3">
            <a:extLst>
              <a:ext uri="{FF2B5EF4-FFF2-40B4-BE49-F238E27FC236}">
                <a16:creationId xmlns:a16="http://schemas.microsoft.com/office/drawing/2014/main" id="{161128B5-A2E6-2A18-0847-3550BC5848F9}"/>
              </a:ext>
            </a:extLst>
          </p:cNvPr>
          <p:cNvSpPr txBox="1">
            <a:spLocks noGrp="1"/>
          </p:cNvSpPr>
          <p:nvPr>
            <p:ph type="title"/>
          </p:nvPr>
        </p:nvSpPr>
        <p:spPr>
          <a:xfrm>
            <a:off x="490828" y="399745"/>
            <a:ext cx="9872371" cy="566181"/>
          </a:xfrm>
          <a:prstGeom prst="rect">
            <a:avLst/>
          </a:prstGeom>
        </p:spPr>
        <p:txBody>
          <a:bodyPr vert="horz" wrap="square" lIns="0" tIns="12065" rIns="0" bIns="0" rtlCol="0">
            <a:spAutoFit/>
          </a:bodyPr>
          <a:lstStyle/>
          <a:p>
            <a:pPr marL="12700">
              <a:spcBef>
                <a:spcPts val="95"/>
              </a:spcBef>
            </a:pPr>
            <a:r>
              <a:rPr lang="en-GB" sz="3600" dirty="0">
                <a:latin typeface="Arial" panose="020B0604020202020204" pitchFamily="34" charset="0"/>
                <a:cs typeface="Arial" panose="020B0604020202020204" pitchFamily="34" charset="0"/>
              </a:rPr>
              <a:t>Reductions and penalties</a:t>
            </a:r>
            <a:endParaRPr sz="3600" spc="-10" dirty="0"/>
          </a:p>
        </p:txBody>
      </p:sp>
    </p:spTree>
    <p:extLst>
      <p:ext uri="{BB962C8B-B14F-4D97-AF65-F5344CB8AC3E}">
        <p14:creationId xmlns:p14="http://schemas.microsoft.com/office/powerpoint/2010/main" val="27973780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BC18D-B3AB-C858-591A-B74A43D4A16D}"/>
              </a:ext>
            </a:extLst>
          </p:cNvPr>
          <p:cNvSpPr>
            <a:spLocks noGrp="1"/>
          </p:cNvSpPr>
          <p:nvPr>
            <p:ph type="title"/>
          </p:nvPr>
        </p:nvSpPr>
        <p:spPr/>
        <p:txBody>
          <a:bodyPr/>
          <a:lstStyle/>
          <a:p>
            <a:r>
              <a:rPr lang="en-GB" dirty="0"/>
              <a:t>Reductions</a:t>
            </a:r>
          </a:p>
        </p:txBody>
      </p:sp>
      <p:sp>
        <p:nvSpPr>
          <p:cNvPr id="3" name="Text Placeholder 2">
            <a:extLst>
              <a:ext uri="{FF2B5EF4-FFF2-40B4-BE49-F238E27FC236}">
                <a16:creationId xmlns:a16="http://schemas.microsoft.com/office/drawing/2014/main" id="{5E567DF0-199F-30A7-25FD-6FA96C42AEAD}"/>
              </a:ext>
            </a:extLst>
          </p:cNvPr>
          <p:cNvSpPr>
            <a:spLocks noGrp="1"/>
          </p:cNvSpPr>
          <p:nvPr>
            <p:ph type="body" idx="1"/>
          </p:nvPr>
        </p:nvSpPr>
        <p:spPr/>
        <p:txBody>
          <a:bodyPr/>
          <a:lstStyle/>
          <a:p>
            <a:endParaRPr lang="en-GB"/>
          </a:p>
        </p:txBody>
      </p:sp>
      <p:graphicFrame>
        <p:nvGraphicFramePr>
          <p:cNvPr id="4" name="Table 3">
            <a:extLst>
              <a:ext uri="{FF2B5EF4-FFF2-40B4-BE49-F238E27FC236}">
                <a16:creationId xmlns:a16="http://schemas.microsoft.com/office/drawing/2014/main" id="{7EB0D97A-DDA6-BC74-0EA2-BFBC45AEF419}"/>
              </a:ext>
            </a:extLst>
          </p:cNvPr>
          <p:cNvGraphicFramePr>
            <a:graphicFrameLocks noGrp="1"/>
          </p:cNvGraphicFramePr>
          <p:nvPr>
            <p:extLst>
              <p:ext uri="{D42A27DB-BD31-4B8C-83A1-F6EECF244321}">
                <p14:modId xmlns:p14="http://schemas.microsoft.com/office/powerpoint/2010/main" val="549654045"/>
              </p:ext>
            </p:extLst>
          </p:nvPr>
        </p:nvGraphicFramePr>
        <p:xfrm>
          <a:off x="495835" y="1315238"/>
          <a:ext cx="11205336" cy="4817760"/>
        </p:xfrm>
        <a:graphic>
          <a:graphicData uri="http://schemas.openxmlformats.org/drawingml/2006/table">
            <a:tbl>
              <a:tblPr firstRow="1" bandRow="1">
                <a:tableStyleId>{5C22544A-7EE6-4342-B048-85BDC9FD1C3A}</a:tableStyleId>
              </a:tblPr>
              <a:tblGrid>
                <a:gridCol w="8648165">
                  <a:extLst>
                    <a:ext uri="{9D8B030D-6E8A-4147-A177-3AD203B41FA5}">
                      <a16:colId xmlns:a16="http://schemas.microsoft.com/office/drawing/2014/main" val="725894777"/>
                    </a:ext>
                  </a:extLst>
                </a:gridCol>
                <a:gridCol w="2557171">
                  <a:extLst>
                    <a:ext uri="{9D8B030D-6E8A-4147-A177-3AD203B41FA5}">
                      <a16:colId xmlns:a16="http://schemas.microsoft.com/office/drawing/2014/main" val="3430313575"/>
                    </a:ext>
                  </a:extLst>
                </a:gridCol>
              </a:tblGrid>
              <a:tr h="460800">
                <a:tc>
                  <a:txBody>
                    <a:bodyPr/>
                    <a:lstStyle/>
                    <a:p>
                      <a:r>
                        <a:rPr lang="en-GB" sz="1900" dirty="0"/>
                        <a:t>Attribute</a:t>
                      </a:r>
                    </a:p>
                  </a:txBody>
                  <a:tcPr/>
                </a:tc>
                <a:tc>
                  <a:txBody>
                    <a:bodyPr/>
                    <a:lstStyle/>
                    <a:p>
                      <a:r>
                        <a:rPr lang="en-GB" sz="1900" dirty="0"/>
                        <a:t>Change in qualifying period</a:t>
                      </a:r>
                    </a:p>
                  </a:txBody>
                  <a:tcPr/>
                </a:tc>
                <a:extLst>
                  <a:ext uri="{0D108BD9-81ED-4DB2-BD59-A6C34878D82A}">
                    <a16:rowId xmlns:a16="http://schemas.microsoft.com/office/drawing/2014/main" val="20783848"/>
                  </a:ext>
                </a:extLst>
              </a:tr>
              <a:tr h="460800">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GB" sz="1900" dirty="0">
                          <a:effectLst/>
                        </a:rPr>
                        <a:t>Competency in English language at C1 Level </a:t>
                      </a:r>
                      <a:r>
                        <a:rPr lang="en-GB" sz="1900" kern="1100" dirty="0">
                          <a:effectLst/>
                        </a:rPr>
                        <a:t> </a:t>
                      </a:r>
                      <a:endParaRPr lang="en-GB" sz="1900" kern="1100" dirty="0">
                        <a:effectLst/>
                        <a:latin typeface="Arial" panose="020B0604020202020204" pitchFamily="34" charset="0"/>
                        <a:ea typeface="Calibri" panose="020F0502020204030204" pitchFamily="34" charset="0"/>
                        <a:cs typeface="Times New Roman" panose="02020603050405020304" pitchFamily="18" charset="0"/>
                      </a:endParaRPr>
                    </a:p>
                  </a:txBody>
                  <a:tcPr/>
                </a:tc>
                <a:tc>
                  <a:txBody>
                    <a:bodyPr/>
                    <a:lstStyle/>
                    <a:p>
                      <a:r>
                        <a:rPr lang="en-GB" sz="1900" dirty="0"/>
                        <a:t>- 1 year</a:t>
                      </a:r>
                    </a:p>
                  </a:txBody>
                  <a:tcPr/>
                </a:tc>
                <a:extLst>
                  <a:ext uri="{0D108BD9-81ED-4DB2-BD59-A6C34878D82A}">
                    <a16:rowId xmlns:a16="http://schemas.microsoft.com/office/drawing/2014/main" val="1199983151"/>
                  </a:ext>
                </a:extLst>
              </a:tr>
              <a:tr h="460800">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GB" sz="1900" dirty="0">
                          <a:effectLst/>
                        </a:rPr>
                        <a:t>Earned a </a:t>
                      </a:r>
                      <a:r>
                        <a:rPr lang="en-GB" sz="1900" b="1" dirty="0">
                          <a:effectLst/>
                        </a:rPr>
                        <a:t>taxable income </a:t>
                      </a:r>
                      <a:r>
                        <a:rPr lang="en-GB" sz="1900" dirty="0">
                          <a:effectLst/>
                        </a:rPr>
                        <a:t>of £125,140 for 3 years immediately before applying for ILR </a:t>
                      </a:r>
                    </a:p>
                  </a:txBody>
                  <a:tcPr/>
                </a:tc>
                <a:tc>
                  <a:txBody>
                    <a:bodyPr/>
                    <a:lstStyle/>
                    <a:p>
                      <a:r>
                        <a:rPr lang="en-GB" sz="1900" dirty="0"/>
                        <a:t>- 7 years</a:t>
                      </a:r>
                    </a:p>
                  </a:txBody>
                  <a:tcPr/>
                </a:tc>
                <a:extLst>
                  <a:ext uri="{0D108BD9-81ED-4DB2-BD59-A6C34878D82A}">
                    <a16:rowId xmlns:a16="http://schemas.microsoft.com/office/drawing/2014/main" val="3454556382"/>
                  </a:ext>
                </a:extLst>
              </a:tr>
              <a:tr h="460800">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GB" sz="1900" dirty="0">
                          <a:effectLst/>
                        </a:rPr>
                        <a:t>Earned a taxable income of £50,270 for 3 years immediately before applying for ILR</a:t>
                      </a:r>
                    </a:p>
                  </a:txBody>
                  <a:tcPr/>
                </a:tc>
                <a:tc>
                  <a:txBody>
                    <a:bodyPr/>
                    <a:lstStyle/>
                    <a:p>
                      <a:r>
                        <a:rPr lang="en-GB" sz="1900" dirty="0"/>
                        <a:t>- 5 years</a:t>
                      </a:r>
                    </a:p>
                  </a:txBody>
                  <a:tcPr/>
                </a:tc>
                <a:extLst>
                  <a:ext uri="{0D108BD9-81ED-4DB2-BD59-A6C34878D82A}">
                    <a16:rowId xmlns:a16="http://schemas.microsoft.com/office/drawing/2014/main" val="4164492505"/>
                  </a:ext>
                </a:extLst>
              </a:tr>
              <a:tr h="460800">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GB" sz="1900" dirty="0">
                          <a:effectLst/>
                        </a:rPr>
                        <a:t>Employed in a </a:t>
                      </a:r>
                      <a:r>
                        <a:rPr lang="en-GB" sz="1900" b="1" dirty="0">
                          <a:effectLst/>
                        </a:rPr>
                        <a:t>specified public service occupation </a:t>
                      </a:r>
                      <a:r>
                        <a:rPr lang="en-GB" sz="1900" dirty="0">
                          <a:effectLst/>
                        </a:rPr>
                        <a:t>for 5 years </a:t>
                      </a:r>
                    </a:p>
                  </a:txBody>
                  <a:tcPr/>
                </a:tc>
                <a:tc>
                  <a:txBody>
                    <a:bodyPr/>
                    <a:lstStyle/>
                    <a:p>
                      <a:r>
                        <a:rPr lang="en-GB" sz="1900" dirty="0"/>
                        <a:t>- 5 years</a:t>
                      </a:r>
                    </a:p>
                  </a:txBody>
                  <a:tcPr/>
                </a:tc>
                <a:extLst>
                  <a:ext uri="{0D108BD9-81ED-4DB2-BD59-A6C34878D82A}">
                    <a16:rowId xmlns:a16="http://schemas.microsoft.com/office/drawing/2014/main" val="2406926083"/>
                  </a:ext>
                </a:extLst>
              </a:tr>
              <a:tr h="460800">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GB" sz="1900" dirty="0">
                          <a:effectLst/>
                        </a:rPr>
                        <a:t>Applicant has </a:t>
                      </a:r>
                      <a:r>
                        <a:rPr lang="en-GB" sz="1900" b="1" dirty="0">
                          <a:effectLst/>
                        </a:rPr>
                        <a:t>worked in the community</a:t>
                      </a:r>
                      <a:r>
                        <a:rPr lang="en-GB" sz="1900" dirty="0">
                          <a:effectLst/>
                        </a:rPr>
                        <a:t> (volunteering, etc) </a:t>
                      </a:r>
                    </a:p>
                  </a:txBody>
                  <a:tcPr/>
                </a:tc>
                <a:tc>
                  <a:txBody>
                    <a:bodyPr/>
                    <a:lstStyle/>
                    <a:p>
                      <a:r>
                        <a:rPr lang="en-GB" sz="1900" dirty="0"/>
                        <a:t>- 3 to 5 years</a:t>
                      </a:r>
                    </a:p>
                  </a:txBody>
                  <a:tcPr/>
                </a:tc>
                <a:extLst>
                  <a:ext uri="{0D108BD9-81ED-4DB2-BD59-A6C34878D82A}">
                    <a16:rowId xmlns:a16="http://schemas.microsoft.com/office/drawing/2014/main" val="1267796652"/>
                  </a:ext>
                </a:extLst>
              </a:tr>
              <a:tr h="460800">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GB" sz="1900" dirty="0">
                          <a:effectLst/>
                        </a:rPr>
                        <a:t>Permission as the parent/partner/child of a British citizen</a:t>
                      </a:r>
                      <a:endParaRPr lang="en-GB" sz="1900" dirty="0"/>
                    </a:p>
                  </a:txBody>
                  <a:tcPr/>
                </a:tc>
                <a:tc>
                  <a:txBody>
                    <a:bodyPr/>
                    <a:lstStyle/>
                    <a:p>
                      <a:r>
                        <a:rPr lang="en-GB" sz="1900" dirty="0"/>
                        <a:t>- 5 years</a:t>
                      </a:r>
                    </a:p>
                  </a:txBody>
                  <a:tcPr/>
                </a:tc>
                <a:extLst>
                  <a:ext uri="{0D108BD9-81ED-4DB2-BD59-A6C34878D82A}">
                    <a16:rowId xmlns:a16="http://schemas.microsoft.com/office/drawing/2014/main" val="1008116020"/>
                  </a:ext>
                </a:extLst>
              </a:tr>
              <a:tr h="460800">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GB" sz="1900" dirty="0">
                          <a:effectLst/>
                        </a:rPr>
                        <a:t>Hong Kong British National (Overseas) visa holder</a:t>
                      </a:r>
                    </a:p>
                  </a:txBody>
                  <a:tcPr/>
                </a:tc>
                <a:tc>
                  <a:txBody>
                    <a:bodyPr/>
                    <a:lstStyle/>
                    <a:p>
                      <a:r>
                        <a:rPr lang="en-GB" sz="1900" dirty="0"/>
                        <a:t>- 5 years</a:t>
                      </a:r>
                    </a:p>
                  </a:txBody>
                  <a:tcPr/>
                </a:tc>
                <a:extLst>
                  <a:ext uri="{0D108BD9-81ED-4DB2-BD59-A6C34878D82A}">
                    <a16:rowId xmlns:a16="http://schemas.microsoft.com/office/drawing/2014/main" val="595388824"/>
                  </a:ext>
                </a:extLst>
              </a:tr>
              <a:tr h="460800">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GB" sz="1900" dirty="0">
                          <a:effectLst/>
                        </a:rPr>
                        <a:t>3 years continuous residence as Global Talent or Innovator Founder visa holder</a:t>
                      </a:r>
                    </a:p>
                  </a:txBody>
                  <a:tcPr/>
                </a:tc>
                <a:tc>
                  <a:txBody>
                    <a:bodyPr/>
                    <a:lstStyle/>
                    <a:p>
                      <a:r>
                        <a:rPr lang="en-GB" sz="1900" dirty="0"/>
                        <a:t>- 7 years</a:t>
                      </a:r>
                    </a:p>
                  </a:txBody>
                  <a:tcPr/>
                </a:tc>
                <a:extLst>
                  <a:ext uri="{0D108BD9-81ED-4DB2-BD59-A6C34878D82A}">
                    <a16:rowId xmlns:a16="http://schemas.microsoft.com/office/drawing/2014/main" val="719940831"/>
                  </a:ext>
                </a:extLst>
              </a:tr>
              <a:tr h="460800">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GB" sz="1900" dirty="0">
                          <a:effectLst/>
                        </a:rPr>
                        <a:t>“Acknowledgement of specific and vulnerable groups having a reduction” </a:t>
                      </a:r>
                    </a:p>
                  </a:txBody>
                  <a:tcPr/>
                </a:tc>
                <a:tc>
                  <a:txBody>
                    <a:bodyPr/>
                    <a:lstStyle/>
                    <a:p>
                      <a:r>
                        <a:rPr lang="en-GB" sz="1900" dirty="0"/>
                        <a:t>Subject to consultation</a:t>
                      </a:r>
                    </a:p>
                  </a:txBody>
                  <a:tcPr/>
                </a:tc>
                <a:extLst>
                  <a:ext uri="{0D108BD9-81ED-4DB2-BD59-A6C34878D82A}">
                    <a16:rowId xmlns:a16="http://schemas.microsoft.com/office/drawing/2014/main" val="115355711"/>
                  </a:ext>
                </a:extLst>
              </a:tr>
            </a:tbl>
          </a:graphicData>
        </a:graphic>
      </p:graphicFrame>
    </p:spTree>
    <p:extLst>
      <p:ext uri="{BB962C8B-B14F-4D97-AF65-F5344CB8AC3E}">
        <p14:creationId xmlns:p14="http://schemas.microsoft.com/office/powerpoint/2010/main" val="33359214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4320B4-A982-D148-233A-E0AE9F07A285}"/>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2BBD9A93-385A-5517-886F-AA4BAC1C3551}"/>
              </a:ext>
            </a:extLst>
          </p:cNvPr>
          <p:cNvSpPr txBox="1"/>
          <p:nvPr/>
        </p:nvSpPr>
        <p:spPr>
          <a:xfrm>
            <a:off x="490828" y="1055847"/>
            <a:ext cx="11039475" cy="5799665"/>
          </a:xfrm>
          <a:prstGeom prst="rect">
            <a:avLst/>
          </a:prstGeom>
        </p:spPr>
        <p:txBody>
          <a:bodyPr vert="horz" wrap="square" lIns="0" tIns="13335" rIns="0" bIns="0" rtlCol="0">
            <a:spAutoFit/>
          </a:bodyPr>
          <a:lstStyle/>
          <a:p>
            <a:r>
              <a:rPr lang="en-GB" sz="2400" dirty="0">
                <a:latin typeface="Arial" panose="020B0604020202020204" pitchFamily="34" charset="0"/>
                <a:cs typeface="Arial" panose="020B0604020202020204" pitchFamily="34" charset="0"/>
              </a:rPr>
              <a:t> </a:t>
            </a:r>
          </a:p>
          <a:p>
            <a:pPr marL="457200" lvl="7" indent="-457200">
              <a:buFont typeface="+mj-lt"/>
              <a:buAutoNum type="arabicPeriod"/>
            </a:pPr>
            <a:r>
              <a:rPr lang="en-GB" sz="2400" dirty="0">
                <a:latin typeface="Arial" panose="020B0604020202020204" pitchFamily="34" charset="0"/>
                <a:cs typeface="Arial" panose="020B0604020202020204" pitchFamily="34" charset="0"/>
              </a:rPr>
              <a:t>Background</a:t>
            </a:r>
          </a:p>
          <a:p>
            <a:pPr marL="457200" lvl="7" indent="-457200">
              <a:buFont typeface="+mj-lt"/>
              <a:buAutoNum type="arabicPeriod"/>
            </a:pPr>
            <a:endParaRPr lang="en-GB" sz="2400" dirty="0">
              <a:latin typeface="Arial" panose="020B0604020202020204" pitchFamily="34" charset="0"/>
              <a:cs typeface="Arial" panose="020B0604020202020204" pitchFamily="34" charset="0"/>
            </a:endParaRPr>
          </a:p>
          <a:p>
            <a:pPr marL="457200" lvl="7" indent="-457200">
              <a:buFont typeface="+mj-lt"/>
              <a:buAutoNum type="arabicPeriod"/>
            </a:pPr>
            <a:r>
              <a:rPr lang="en-GB" sz="2400" dirty="0">
                <a:latin typeface="Arial" panose="020B0604020202020204" pitchFamily="34" charset="0"/>
                <a:cs typeface="Arial" panose="020B0604020202020204" pitchFamily="34" charset="0"/>
              </a:rPr>
              <a:t>White Paper proposals-what has happened so far? </a:t>
            </a:r>
          </a:p>
          <a:p>
            <a:pPr marL="457200" lvl="7" indent="-457200">
              <a:buFont typeface="+mj-lt"/>
              <a:buAutoNum type="arabicPeriod"/>
            </a:pPr>
            <a:endParaRPr lang="en-GB" sz="2400" dirty="0">
              <a:latin typeface="Arial" panose="020B0604020202020204" pitchFamily="34" charset="0"/>
              <a:cs typeface="Arial" panose="020B0604020202020204" pitchFamily="34" charset="0"/>
            </a:endParaRPr>
          </a:p>
          <a:p>
            <a:pPr marL="457200" lvl="7" indent="-457200">
              <a:buFont typeface="+mj-lt"/>
              <a:buAutoNum type="arabicPeriod"/>
            </a:pPr>
            <a:r>
              <a:rPr lang="en-GB" sz="2400" dirty="0">
                <a:latin typeface="Arial" panose="020B0604020202020204" pitchFamily="34" charset="0"/>
                <a:cs typeface="Arial" panose="020B0604020202020204" pitchFamily="34" charset="0"/>
              </a:rPr>
              <a:t>Earned Settlement :Calculating the qualifying period</a:t>
            </a:r>
          </a:p>
          <a:p>
            <a:pPr marL="457200" lvl="7" indent="-457200">
              <a:buFont typeface="+mj-lt"/>
              <a:buAutoNum type="arabicPeriod"/>
            </a:pPr>
            <a:endParaRPr lang="en-GB" sz="2400" dirty="0">
              <a:latin typeface="Arial" panose="020B0604020202020204" pitchFamily="34" charset="0"/>
              <a:cs typeface="Arial" panose="020B0604020202020204" pitchFamily="34" charset="0"/>
            </a:endParaRPr>
          </a:p>
          <a:p>
            <a:pPr marL="457200" lvl="7" indent="-457200">
              <a:buFont typeface="+mj-lt"/>
              <a:buAutoNum type="arabicPeriod"/>
            </a:pPr>
            <a:r>
              <a:rPr lang="en-GB" sz="2400" dirty="0">
                <a:latin typeface="Arial" panose="020B0604020202020204" pitchFamily="34" charset="0"/>
                <a:cs typeface="Arial" panose="020B0604020202020204" pitchFamily="34" charset="0"/>
              </a:rPr>
              <a:t>Problems and questions </a:t>
            </a:r>
          </a:p>
          <a:p>
            <a:pPr marL="457200" lvl="7" indent="-457200">
              <a:buFont typeface="+mj-lt"/>
              <a:buAutoNum type="arabicPeriod"/>
            </a:pPr>
            <a:endParaRPr lang="en-GB" sz="2400" dirty="0">
              <a:latin typeface="Arial" panose="020B0604020202020204" pitchFamily="34" charset="0"/>
              <a:cs typeface="Arial" panose="020B0604020202020204" pitchFamily="34" charset="0"/>
            </a:endParaRPr>
          </a:p>
          <a:p>
            <a:pPr marL="457200" lvl="7" indent="-457200">
              <a:buFont typeface="+mj-lt"/>
              <a:buAutoNum type="arabicPeriod"/>
            </a:pPr>
            <a:r>
              <a:rPr lang="en-GB" sz="2400" dirty="0">
                <a:latin typeface="Arial" panose="020B0604020202020204" pitchFamily="34" charset="0"/>
                <a:cs typeface="Arial" panose="020B0604020202020204" pitchFamily="34" charset="0"/>
              </a:rPr>
              <a:t>Scenarios</a:t>
            </a:r>
          </a:p>
          <a:p>
            <a:pPr marL="457200" lvl="7" indent="-457200">
              <a:buFont typeface="+mj-lt"/>
              <a:buAutoNum type="arabicPeriod"/>
            </a:pPr>
            <a:endParaRPr lang="en-GB" sz="2400" dirty="0">
              <a:latin typeface="Arial" panose="020B0604020202020204" pitchFamily="34" charset="0"/>
              <a:cs typeface="Arial" panose="020B0604020202020204" pitchFamily="34" charset="0"/>
            </a:endParaRPr>
          </a:p>
          <a:p>
            <a:pPr marL="457200" lvl="7" indent="-457200">
              <a:buFont typeface="+mj-lt"/>
              <a:buAutoNum type="arabicPeriod"/>
            </a:pPr>
            <a:r>
              <a:rPr lang="en-GB" sz="2400" dirty="0">
                <a:latin typeface="Arial" panose="020B0604020202020204" pitchFamily="34" charset="0"/>
                <a:cs typeface="Arial" panose="020B0604020202020204" pitchFamily="34" charset="0"/>
              </a:rPr>
              <a:t>What to do</a:t>
            </a:r>
          </a:p>
          <a:p>
            <a:pPr marL="457200" lvl="7" indent="-457200">
              <a:buFont typeface="+mj-lt"/>
              <a:buAutoNum type="arabicPeriod"/>
            </a:pPr>
            <a:endParaRPr lang="en-GB" sz="2400" dirty="0">
              <a:latin typeface="Arial" panose="020B0604020202020204" pitchFamily="34" charset="0"/>
              <a:cs typeface="Arial" panose="020B0604020202020204" pitchFamily="34" charset="0"/>
            </a:endParaRPr>
          </a:p>
          <a:p>
            <a:pPr marL="457200" lvl="7" indent="-457200">
              <a:buFont typeface="+mj-lt"/>
              <a:buAutoNum type="arabicPeriod"/>
            </a:pPr>
            <a:r>
              <a:rPr lang="en-GB" sz="2400" dirty="0">
                <a:latin typeface="Arial" panose="020B0604020202020204" pitchFamily="34" charset="0"/>
                <a:cs typeface="Arial" panose="020B0604020202020204" pitchFamily="34" charset="0"/>
              </a:rPr>
              <a:t>Q&amp;A</a:t>
            </a:r>
          </a:p>
          <a:p>
            <a:pPr lvl="1"/>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p:txBody>
      </p:sp>
      <p:sp>
        <p:nvSpPr>
          <p:cNvPr id="3" name="object 3">
            <a:extLst>
              <a:ext uri="{FF2B5EF4-FFF2-40B4-BE49-F238E27FC236}">
                <a16:creationId xmlns:a16="http://schemas.microsoft.com/office/drawing/2014/main" id="{F93176F7-BE54-2D0F-1EFB-1077DB191C11}"/>
              </a:ext>
            </a:extLst>
          </p:cNvPr>
          <p:cNvSpPr txBox="1">
            <a:spLocks noGrp="1"/>
          </p:cNvSpPr>
          <p:nvPr>
            <p:ph type="title"/>
          </p:nvPr>
        </p:nvSpPr>
        <p:spPr>
          <a:xfrm>
            <a:off x="490828" y="399745"/>
            <a:ext cx="9872371" cy="627736"/>
          </a:xfrm>
          <a:prstGeom prst="rect">
            <a:avLst/>
          </a:prstGeom>
        </p:spPr>
        <p:txBody>
          <a:bodyPr vert="horz" wrap="square" lIns="0" tIns="12065" rIns="0" bIns="0" rtlCol="0">
            <a:spAutoFit/>
          </a:bodyPr>
          <a:lstStyle/>
          <a:p>
            <a:pPr marL="12700">
              <a:spcBef>
                <a:spcPts val="95"/>
              </a:spcBef>
            </a:pPr>
            <a:r>
              <a:rPr lang="en-GB" dirty="0">
                <a:latin typeface="Arial" panose="020B0604020202020204" pitchFamily="34" charset="0"/>
                <a:cs typeface="Arial" panose="020B0604020202020204" pitchFamily="34" charset="0"/>
              </a:rPr>
              <a:t>Agenda</a:t>
            </a:r>
            <a:endParaRPr spc="-10" dirty="0"/>
          </a:p>
        </p:txBody>
      </p:sp>
    </p:spTree>
    <p:extLst>
      <p:ext uri="{BB962C8B-B14F-4D97-AF65-F5344CB8AC3E}">
        <p14:creationId xmlns:p14="http://schemas.microsoft.com/office/powerpoint/2010/main" val="38251924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7D0EA4-4D78-4064-5EFD-5B61D49D293C}"/>
              </a:ext>
            </a:extLst>
          </p:cNvPr>
          <p:cNvSpPr>
            <a:spLocks noGrp="1"/>
          </p:cNvSpPr>
          <p:nvPr>
            <p:ph type="title"/>
          </p:nvPr>
        </p:nvSpPr>
        <p:spPr/>
        <p:txBody>
          <a:bodyPr/>
          <a:lstStyle/>
          <a:p>
            <a:r>
              <a:rPr lang="en-GB" dirty="0"/>
              <a:t>Penalties</a:t>
            </a:r>
          </a:p>
        </p:txBody>
      </p:sp>
      <p:sp>
        <p:nvSpPr>
          <p:cNvPr id="3" name="Text Placeholder 2">
            <a:extLst>
              <a:ext uri="{FF2B5EF4-FFF2-40B4-BE49-F238E27FC236}">
                <a16:creationId xmlns:a16="http://schemas.microsoft.com/office/drawing/2014/main" id="{B876FDF8-FCE7-A08D-EF79-3B3C271512A8}"/>
              </a:ext>
            </a:extLst>
          </p:cNvPr>
          <p:cNvSpPr>
            <a:spLocks noGrp="1"/>
          </p:cNvSpPr>
          <p:nvPr>
            <p:ph type="body" idx="1"/>
          </p:nvPr>
        </p:nvSpPr>
        <p:spPr/>
        <p:txBody>
          <a:bodyPr/>
          <a:lstStyle/>
          <a:p>
            <a:endParaRPr lang="en-GB" dirty="0"/>
          </a:p>
        </p:txBody>
      </p:sp>
      <p:graphicFrame>
        <p:nvGraphicFramePr>
          <p:cNvPr id="4" name="Table 3">
            <a:extLst>
              <a:ext uri="{FF2B5EF4-FFF2-40B4-BE49-F238E27FC236}">
                <a16:creationId xmlns:a16="http://schemas.microsoft.com/office/drawing/2014/main" id="{B0E3C5C9-D37E-8194-11F1-0464A4442472}"/>
              </a:ext>
            </a:extLst>
          </p:cNvPr>
          <p:cNvGraphicFramePr>
            <a:graphicFrameLocks noGrp="1"/>
          </p:cNvGraphicFramePr>
          <p:nvPr>
            <p:extLst>
              <p:ext uri="{D42A27DB-BD31-4B8C-83A1-F6EECF244321}">
                <p14:modId xmlns:p14="http://schemas.microsoft.com/office/powerpoint/2010/main" val="1292371813"/>
              </p:ext>
            </p:extLst>
          </p:nvPr>
        </p:nvGraphicFramePr>
        <p:xfrm>
          <a:off x="490829" y="1477492"/>
          <a:ext cx="11167110" cy="4210685"/>
        </p:xfrm>
        <a:graphic>
          <a:graphicData uri="http://schemas.openxmlformats.org/drawingml/2006/table">
            <a:tbl>
              <a:tblPr firstRow="1" bandRow="1">
                <a:tableStyleId>{5C22544A-7EE6-4342-B048-85BDC9FD1C3A}</a:tableStyleId>
              </a:tblPr>
              <a:tblGrid>
                <a:gridCol w="8195971">
                  <a:extLst>
                    <a:ext uri="{9D8B030D-6E8A-4147-A177-3AD203B41FA5}">
                      <a16:colId xmlns:a16="http://schemas.microsoft.com/office/drawing/2014/main" val="2081068128"/>
                    </a:ext>
                  </a:extLst>
                </a:gridCol>
                <a:gridCol w="2971139">
                  <a:extLst>
                    <a:ext uri="{9D8B030D-6E8A-4147-A177-3AD203B41FA5}">
                      <a16:colId xmlns:a16="http://schemas.microsoft.com/office/drawing/2014/main" val="862478941"/>
                    </a:ext>
                  </a:extLst>
                </a:gridCol>
              </a:tblGrid>
              <a:tr h="677545">
                <a:tc>
                  <a:txBody>
                    <a:bodyPr/>
                    <a:lstStyle/>
                    <a:p>
                      <a:r>
                        <a:rPr lang="en-GB" sz="2400" dirty="0"/>
                        <a:t>Attribute</a:t>
                      </a:r>
                    </a:p>
                  </a:txBody>
                  <a:tcPr/>
                </a:tc>
                <a:tc>
                  <a:txBody>
                    <a:bodyPr/>
                    <a:lstStyle/>
                    <a:p>
                      <a:r>
                        <a:rPr lang="en-GB" sz="2400" dirty="0"/>
                        <a:t>Change in qualifying period</a:t>
                      </a:r>
                    </a:p>
                  </a:txBody>
                  <a:tcPr/>
                </a:tc>
                <a:extLst>
                  <a:ext uri="{0D108BD9-81ED-4DB2-BD59-A6C34878D82A}">
                    <a16:rowId xmlns:a16="http://schemas.microsoft.com/office/drawing/2014/main" val="3626096494"/>
                  </a:ext>
                </a:extLst>
              </a:tr>
              <a:tr h="677545">
                <a:tc>
                  <a:txBody>
                    <a:bodyPr/>
                    <a:lstStyle/>
                    <a:p>
                      <a:r>
                        <a:rPr lang="en-GB" sz="2400" dirty="0"/>
                        <a:t>Applicant has received public funds for less than 12 months</a:t>
                      </a:r>
                    </a:p>
                  </a:txBody>
                  <a:tcPr/>
                </a:tc>
                <a:tc>
                  <a:txBody>
                    <a:bodyPr/>
                    <a:lstStyle/>
                    <a:p>
                      <a:r>
                        <a:rPr lang="en-GB" sz="2400" dirty="0"/>
                        <a:t>+ 5 years</a:t>
                      </a:r>
                    </a:p>
                  </a:txBody>
                  <a:tcPr/>
                </a:tc>
                <a:extLst>
                  <a:ext uri="{0D108BD9-81ED-4DB2-BD59-A6C34878D82A}">
                    <a16:rowId xmlns:a16="http://schemas.microsoft.com/office/drawing/2014/main" val="2099586088"/>
                  </a:ext>
                </a:extLst>
              </a:tr>
              <a:tr h="677545">
                <a:tc>
                  <a:txBody>
                    <a:bodyPr/>
                    <a:lstStyle/>
                    <a:p>
                      <a:r>
                        <a:rPr lang="en-GB" sz="2400" dirty="0"/>
                        <a:t>Application has received public funds for more than 12 months</a:t>
                      </a:r>
                    </a:p>
                  </a:txBody>
                  <a:tcPr/>
                </a:tc>
                <a:tc>
                  <a:txBody>
                    <a:bodyPr/>
                    <a:lstStyle/>
                    <a:p>
                      <a:r>
                        <a:rPr lang="en-GB" sz="2400" dirty="0"/>
                        <a:t>+ 10 years</a:t>
                      </a:r>
                    </a:p>
                  </a:txBody>
                  <a:tcPr/>
                </a:tc>
                <a:extLst>
                  <a:ext uri="{0D108BD9-81ED-4DB2-BD59-A6C34878D82A}">
                    <a16:rowId xmlns:a16="http://schemas.microsoft.com/office/drawing/2014/main" val="4472397"/>
                  </a:ext>
                </a:extLst>
              </a:tr>
              <a:tr h="677545">
                <a:tc>
                  <a:txBody>
                    <a:bodyPr/>
                    <a:lstStyle/>
                    <a:p>
                      <a:r>
                        <a:rPr lang="en-GB" sz="2400" dirty="0"/>
                        <a:t>Applicant arrived in the UK illegally (small boat / clandestine)</a:t>
                      </a:r>
                    </a:p>
                  </a:txBody>
                  <a:tcPr/>
                </a:tc>
                <a:tc>
                  <a:txBody>
                    <a:bodyPr/>
                    <a:lstStyle/>
                    <a:p>
                      <a:r>
                        <a:rPr lang="en-GB" sz="2400" dirty="0"/>
                        <a:t>+ up to 20 years</a:t>
                      </a:r>
                    </a:p>
                  </a:txBody>
                  <a:tcPr/>
                </a:tc>
                <a:extLst>
                  <a:ext uri="{0D108BD9-81ED-4DB2-BD59-A6C34878D82A}">
                    <a16:rowId xmlns:a16="http://schemas.microsoft.com/office/drawing/2014/main" val="4020405049"/>
                  </a:ext>
                </a:extLst>
              </a:tr>
              <a:tr h="677545">
                <a:tc>
                  <a:txBody>
                    <a:bodyPr/>
                    <a:lstStyle/>
                    <a:p>
                      <a:r>
                        <a:rPr lang="en-GB" sz="2400" dirty="0"/>
                        <a:t>Applicant </a:t>
                      </a:r>
                      <a:r>
                        <a:rPr lang="en-GB" sz="2400" b="1" dirty="0"/>
                        <a:t>entered the UK on a visit visa</a:t>
                      </a:r>
                    </a:p>
                  </a:txBody>
                  <a:tcPr/>
                </a:tc>
                <a:tc>
                  <a:txBody>
                    <a:bodyPr/>
                    <a:lstStyle/>
                    <a:p>
                      <a:r>
                        <a:rPr lang="en-GB" sz="2400" dirty="0"/>
                        <a:t>+ up to 20 years</a:t>
                      </a:r>
                    </a:p>
                  </a:txBody>
                  <a:tcPr/>
                </a:tc>
                <a:extLst>
                  <a:ext uri="{0D108BD9-81ED-4DB2-BD59-A6C34878D82A}">
                    <a16:rowId xmlns:a16="http://schemas.microsoft.com/office/drawing/2014/main" val="881990507"/>
                  </a:ext>
                </a:extLst>
              </a:tr>
              <a:tr h="677545">
                <a:tc>
                  <a:txBody>
                    <a:bodyPr/>
                    <a:lstStyle/>
                    <a:p>
                      <a:r>
                        <a:rPr lang="en-GB" sz="2400" dirty="0"/>
                        <a:t>Applicant overstayed for 6 months or more</a:t>
                      </a:r>
                    </a:p>
                  </a:txBody>
                  <a:tcPr/>
                </a:tc>
                <a:tc>
                  <a:txBody>
                    <a:bodyPr/>
                    <a:lstStyle/>
                    <a:p>
                      <a:r>
                        <a:rPr lang="en-GB" sz="2400" dirty="0"/>
                        <a:t>+ up to 20 years</a:t>
                      </a:r>
                    </a:p>
                  </a:txBody>
                  <a:tcPr/>
                </a:tc>
                <a:extLst>
                  <a:ext uri="{0D108BD9-81ED-4DB2-BD59-A6C34878D82A}">
                    <a16:rowId xmlns:a16="http://schemas.microsoft.com/office/drawing/2014/main" val="437340100"/>
                  </a:ext>
                </a:extLst>
              </a:tr>
            </a:tbl>
          </a:graphicData>
        </a:graphic>
      </p:graphicFrame>
    </p:spTree>
    <p:extLst>
      <p:ext uri="{BB962C8B-B14F-4D97-AF65-F5344CB8AC3E}">
        <p14:creationId xmlns:p14="http://schemas.microsoft.com/office/powerpoint/2010/main" val="4148424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92E60B-93CF-B75A-F400-90CE26F535B7}"/>
              </a:ext>
            </a:extLst>
          </p:cNvPr>
          <p:cNvSpPr>
            <a:spLocks noGrp="1"/>
          </p:cNvSpPr>
          <p:nvPr>
            <p:ph type="title"/>
          </p:nvPr>
        </p:nvSpPr>
        <p:spPr>
          <a:xfrm>
            <a:off x="490828" y="399745"/>
            <a:ext cx="10405771" cy="615553"/>
          </a:xfrm>
        </p:spPr>
        <p:txBody>
          <a:bodyPr/>
          <a:lstStyle/>
          <a:p>
            <a:r>
              <a:rPr lang="en-GB" dirty="0"/>
              <a:t>Adjusted qualifying period</a:t>
            </a:r>
          </a:p>
        </p:txBody>
      </p:sp>
      <p:sp>
        <p:nvSpPr>
          <p:cNvPr id="3" name="Text Placeholder 2">
            <a:extLst>
              <a:ext uri="{FF2B5EF4-FFF2-40B4-BE49-F238E27FC236}">
                <a16:creationId xmlns:a16="http://schemas.microsoft.com/office/drawing/2014/main" id="{700E12AA-37A0-06A4-2B63-3CBC811BF445}"/>
              </a:ext>
            </a:extLst>
          </p:cNvPr>
          <p:cNvSpPr>
            <a:spLocks noGrp="1"/>
          </p:cNvSpPr>
          <p:nvPr>
            <p:ph type="body" idx="1"/>
          </p:nvPr>
        </p:nvSpPr>
        <p:spPr/>
        <p:txBody>
          <a:bodyPr/>
          <a:lstStyle/>
          <a:p>
            <a:endParaRPr lang="en-GB"/>
          </a:p>
        </p:txBody>
      </p:sp>
      <p:graphicFrame>
        <p:nvGraphicFramePr>
          <p:cNvPr id="4" name="Table 3">
            <a:extLst>
              <a:ext uri="{FF2B5EF4-FFF2-40B4-BE49-F238E27FC236}">
                <a16:creationId xmlns:a16="http://schemas.microsoft.com/office/drawing/2014/main" id="{9AE0868D-8CA8-C500-62F6-2A7CFADF6A5C}"/>
              </a:ext>
            </a:extLst>
          </p:cNvPr>
          <p:cNvGraphicFramePr>
            <a:graphicFrameLocks noGrp="1"/>
          </p:cNvGraphicFramePr>
          <p:nvPr>
            <p:extLst>
              <p:ext uri="{D42A27DB-BD31-4B8C-83A1-F6EECF244321}">
                <p14:modId xmlns:p14="http://schemas.microsoft.com/office/powerpoint/2010/main" val="826831606"/>
              </p:ext>
            </p:extLst>
          </p:nvPr>
        </p:nvGraphicFramePr>
        <p:xfrm>
          <a:off x="490829" y="1269213"/>
          <a:ext cx="11210342" cy="4450080"/>
        </p:xfrm>
        <a:graphic>
          <a:graphicData uri="http://schemas.openxmlformats.org/drawingml/2006/table">
            <a:tbl>
              <a:tblPr firstRow="1" bandRow="1">
                <a:tableStyleId>{5C22544A-7EE6-4342-B048-85BDC9FD1C3A}</a:tableStyleId>
              </a:tblPr>
              <a:tblGrid>
                <a:gridCol w="8424571">
                  <a:extLst>
                    <a:ext uri="{9D8B030D-6E8A-4147-A177-3AD203B41FA5}">
                      <a16:colId xmlns:a16="http://schemas.microsoft.com/office/drawing/2014/main" val="798186033"/>
                    </a:ext>
                  </a:extLst>
                </a:gridCol>
                <a:gridCol w="2785771">
                  <a:extLst>
                    <a:ext uri="{9D8B030D-6E8A-4147-A177-3AD203B41FA5}">
                      <a16:colId xmlns:a16="http://schemas.microsoft.com/office/drawing/2014/main" val="2181106424"/>
                    </a:ext>
                  </a:extLst>
                </a:gridCol>
              </a:tblGrid>
              <a:tr h="370840">
                <a:tc>
                  <a:txBody>
                    <a:bodyPr/>
                    <a:lstStyle/>
                    <a:p>
                      <a:r>
                        <a:rPr lang="en-GB" dirty="0"/>
                        <a:t>Group</a:t>
                      </a:r>
                    </a:p>
                  </a:txBody>
                  <a:tcPr/>
                </a:tc>
                <a:tc>
                  <a:txBody>
                    <a:bodyPr/>
                    <a:lstStyle/>
                    <a:p>
                      <a:r>
                        <a:rPr lang="en-GB" dirty="0"/>
                        <a:t>Adjusted qualifying period</a:t>
                      </a:r>
                    </a:p>
                  </a:txBody>
                  <a:tcPr/>
                </a:tc>
                <a:extLst>
                  <a:ext uri="{0D108BD9-81ED-4DB2-BD59-A6C34878D82A}">
                    <a16:rowId xmlns:a16="http://schemas.microsoft.com/office/drawing/2014/main" val="387026995"/>
                  </a:ext>
                </a:extLst>
              </a:tr>
              <a:tr h="370840">
                <a:tc>
                  <a:txBody>
                    <a:bodyPr/>
                    <a:lstStyle/>
                    <a:p>
                      <a:r>
                        <a:rPr lang="en-GB" dirty="0"/>
                        <a:t>Baseline</a:t>
                      </a:r>
                    </a:p>
                  </a:txBody>
                  <a:tcPr/>
                </a:tc>
                <a:tc>
                  <a:txBody>
                    <a:bodyPr/>
                    <a:lstStyle/>
                    <a:p>
                      <a:r>
                        <a:rPr lang="en-GB" dirty="0"/>
                        <a:t>10 years</a:t>
                      </a:r>
                    </a:p>
                  </a:txBody>
                  <a:tcPr/>
                </a:tc>
                <a:extLst>
                  <a:ext uri="{0D108BD9-81ED-4DB2-BD59-A6C34878D82A}">
                    <a16:rowId xmlns:a16="http://schemas.microsoft.com/office/drawing/2014/main" val="1484586525"/>
                  </a:ext>
                </a:extLst>
              </a:tr>
              <a:tr h="370840">
                <a:tc>
                  <a:txBody>
                    <a:bodyPr/>
                    <a:lstStyle/>
                    <a:p>
                      <a:r>
                        <a:rPr lang="en-GB" dirty="0"/>
                        <a:t>People who have passed an English test at level C1</a:t>
                      </a:r>
                    </a:p>
                  </a:txBody>
                  <a:tcPr/>
                </a:tc>
                <a:tc>
                  <a:txBody>
                    <a:bodyPr/>
                    <a:lstStyle/>
                    <a:p>
                      <a:r>
                        <a:rPr lang="en-GB" dirty="0"/>
                        <a:t>9 years</a:t>
                      </a:r>
                    </a:p>
                  </a:txBody>
                  <a:tcPr/>
                </a:tc>
                <a:extLst>
                  <a:ext uri="{0D108BD9-81ED-4DB2-BD59-A6C34878D82A}">
                    <a16:rowId xmlns:a16="http://schemas.microsoft.com/office/drawing/2014/main" val="4199898570"/>
                  </a:ext>
                </a:extLst>
              </a:tr>
              <a:tr h="370840">
                <a:tc>
                  <a:txBody>
                    <a:bodyPr/>
                    <a:lstStyle/>
                    <a:p>
                      <a:r>
                        <a:rPr lang="en-GB" dirty="0"/>
                        <a:t>People who have “worked in the community (volunteering, etc)”</a:t>
                      </a:r>
                    </a:p>
                  </a:txBody>
                  <a:tcPr/>
                </a:tc>
                <a:tc>
                  <a:txBody>
                    <a:bodyPr/>
                    <a:lstStyle/>
                    <a:p>
                      <a:r>
                        <a:rPr lang="en-GB" dirty="0"/>
                        <a:t>5 to 7 years</a:t>
                      </a:r>
                    </a:p>
                  </a:txBody>
                  <a:tcPr/>
                </a:tc>
                <a:extLst>
                  <a:ext uri="{0D108BD9-81ED-4DB2-BD59-A6C34878D82A}">
                    <a16:rowId xmlns:a16="http://schemas.microsoft.com/office/drawing/2014/main" val="954817911"/>
                  </a:ext>
                </a:extLst>
              </a:tr>
              <a:tr h="370840">
                <a:tc>
                  <a:txBody>
                    <a:bodyPr/>
                    <a:lstStyle/>
                    <a:p>
                      <a:r>
                        <a:rPr lang="en-GB" dirty="0"/>
                        <a:t>Family members of British citizens</a:t>
                      </a:r>
                    </a:p>
                  </a:txBody>
                  <a:tcPr/>
                </a:tc>
                <a:tc>
                  <a:txBody>
                    <a:bodyPr/>
                    <a:lstStyle/>
                    <a:p>
                      <a:r>
                        <a:rPr lang="en-GB" dirty="0"/>
                        <a:t>5 years</a:t>
                      </a:r>
                    </a:p>
                  </a:txBody>
                  <a:tcPr/>
                </a:tc>
                <a:extLst>
                  <a:ext uri="{0D108BD9-81ED-4DB2-BD59-A6C34878D82A}">
                    <a16:rowId xmlns:a16="http://schemas.microsoft.com/office/drawing/2014/main" val="4177176958"/>
                  </a:ext>
                </a:extLst>
              </a:tr>
              <a:tr h="370840">
                <a:tc>
                  <a:txBody>
                    <a:bodyPr/>
                    <a:lstStyle/>
                    <a:p>
                      <a:r>
                        <a:rPr lang="en-GB" dirty="0"/>
                        <a:t>Hong Kong BNO visa holders</a:t>
                      </a:r>
                    </a:p>
                  </a:txBody>
                  <a:tcPr/>
                </a:tc>
                <a:tc>
                  <a:txBody>
                    <a:bodyPr/>
                    <a:lstStyle/>
                    <a:p>
                      <a:r>
                        <a:rPr lang="en-GB" dirty="0"/>
                        <a:t>5 years</a:t>
                      </a:r>
                    </a:p>
                  </a:txBody>
                  <a:tcPr/>
                </a:tc>
                <a:extLst>
                  <a:ext uri="{0D108BD9-81ED-4DB2-BD59-A6C34878D82A}">
                    <a16:rowId xmlns:a16="http://schemas.microsoft.com/office/drawing/2014/main" val="2557227965"/>
                  </a:ext>
                </a:extLst>
              </a:tr>
              <a:tr h="370840">
                <a:tc>
                  <a:txBody>
                    <a:bodyPr/>
                    <a:lstStyle/>
                    <a:p>
                      <a:r>
                        <a:rPr lang="en-GB" dirty="0"/>
                        <a:t>Certain public service occupations – for instance doctors, nurses and teachers</a:t>
                      </a:r>
                    </a:p>
                  </a:txBody>
                  <a:tcPr/>
                </a:tc>
                <a:tc>
                  <a:txBody>
                    <a:bodyPr/>
                    <a:lstStyle/>
                    <a:p>
                      <a:r>
                        <a:rPr lang="en-GB" dirty="0"/>
                        <a:t>5 years</a:t>
                      </a:r>
                    </a:p>
                  </a:txBody>
                  <a:tcPr/>
                </a:tc>
                <a:extLst>
                  <a:ext uri="{0D108BD9-81ED-4DB2-BD59-A6C34878D82A}">
                    <a16:rowId xmlns:a16="http://schemas.microsoft.com/office/drawing/2014/main" val="2739377004"/>
                  </a:ext>
                </a:extLst>
              </a:tr>
              <a:tr h="370840">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b="1" dirty="0"/>
                        <a:t>Earned a taxable income of £50,270 for 3 years immediately before applying for ILR</a:t>
                      </a:r>
                    </a:p>
                  </a:txBody>
                  <a:tcPr/>
                </a:tc>
                <a:tc>
                  <a:txBody>
                    <a:bodyPr/>
                    <a:lstStyle/>
                    <a:p>
                      <a:r>
                        <a:rPr lang="en-GB" b="1" dirty="0"/>
                        <a:t>5 years</a:t>
                      </a:r>
                    </a:p>
                  </a:txBody>
                  <a:tcPr/>
                </a:tc>
                <a:extLst>
                  <a:ext uri="{0D108BD9-81ED-4DB2-BD59-A6C34878D82A}">
                    <a16:rowId xmlns:a16="http://schemas.microsoft.com/office/drawing/2014/main" val="835909172"/>
                  </a:ext>
                </a:extLst>
              </a:tr>
              <a:tr h="370840">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dirty="0"/>
                        <a:t>Earned a taxable income of £125,140 for 3 years immediately before applying for ILR </a:t>
                      </a:r>
                    </a:p>
                  </a:txBody>
                  <a:tcPr/>
                </a:tc>
                <a:tc>
                  <a:txBody>
                    <a:bodyPr/>
                    <a:lstStyle/>
                    <a:p>
                      <a:r>
                        <a:rPr lang="en-GB" dirty="0"/>
                        <a:t>3 years</a:t>
                      </a:r>
                    </a:p>
                  </a:txBody>
                  <a:tcPr/>
                </a:tc>
                <a:extLst>
                  <a:ext uri="{0D108BD9-81ED-4DB2-BD59-A6C34878D82A}">
                    <a16:rowId xmlns:a16="http://schemas.microsoft.com/office/drawing/2014/main" val="1263651254"/>
                  </a:ext>
                </a:extLst>
              </a:tr>
              <a:tr h="370840">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n-GB" sz="1800" kern="1100" dirty="0">
                          <a:effectLst/>
                          <a:latin typeface="+mn-lt"/>
                        </a:rPr>
                        <a:t>Some Global Talent and Innovator Founder visa holders</a:t>
                      </a:r>
                    </a:p>
                  </a:txBody>
                  <a:tcPr/>
                </a:tc>
                <a:tc>
                  <a:txBody>
                    <a:bodyPr/>
                    <a:lstStyle/>
                    <a:p>
                      <a:r>
                        <a:rPr lang="en-GB" dirty="0"/>
                        <a:t>3 years</a:t>
                      </a:r>
                    </a:p>
                  </a:txBody>
                  <a:tcPr/>
                </a:tc>
                <a:extLst>
                  <a:ext uri="{0D108BD9-81ED-4DB2-BD59-A6C34878D82A}">
                    <a16:rowId xmlns:a16="http://schemas.microsoft.com/office/drawing/2014/main" val="3534256638"/>
                  </a:ext>
                </a:extLst>
              </a:tr>
              <a:tr h="370840">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n-GB" dirty="0"/>
                        <a:t>Sponsored workers in occupations below RQF6 with income below £50,720 </a:t>
                      </a:r>
                      <a:endParaRPr lang="en-GB" sz="1800" kern="1100" dirty="0">
                        <a:effectLst/>
                        <a:latin typeface="+mn-lt"/>
                        <a:ea typeface="Calibri" panose="020F0502020204030204" pitchFamily="34" charset="0"/>
                        <a:cs typeface="Times New Roman" panose="02020603050405020304" pitchFamily="18" charset="0"/>
                      </a:endParaRPr>
                    </a:p>
                  </a:txBody>
                  <a:tcPr/>
                </a:tc>
                <a:tc>
                  <a:txBody>
                    <a:bodyPr/>
                    <a:lstStyle/>
                    <a:p>
                      <a:r>
                        <a:rPr lang="en-GB" dirty="0"/>
                        <a:t>15 years</a:t>
                      </a:r>
                    </a:p>
                  </a:txBody>
                  <a:tcPr/>
                </a:tc>
                <a:extLst>
                  <a:ext uri="{0D108BD9-81ED-4DB2-BD59-A6C34878D82A}">
                    <a16:rowId xmlns:a16="http://schemas.microsoft.com/office/drawing/2014/main" val="2924942993"/>
                  </a:ext>
                </a:extLst>
              </a:tr>
              <a:tr h="370840">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n-GB" sz="1800" kern="1100" dirty="0">
                          <a:effectLst/>
                          <a:latin typeface="+mn-lt"/>
                          <a:ea typeface="Calibri" panose="020F0502020204030204" pitchFamily="34" charset="0"/>
                          <a:cs typeface="Times New Roman" panose="02020603050405020304" pitchFamily="18" charset="0"/>
                        </a:rPr>
                        <a:t>People who do not meet mandatory requirements, e.g. £12,570 earnings for 3 to 5 years</a:t>
                      </a:r>
                    </a:p>
                  </a:txBody>
                  <a:tcPr/>
                </a:tc>
                <a:tc>
                  <a:txBody>
                    <a:bodyPr/>
                    <a:lstStyle/>
                    <a:p>
                      <a:r>
                        <a:rPr lang="en-GB" dirty="0"/>
                        <a:t>Never</a:t>
                      </a:r>
                    </a:p>
                  </a:txBody>
                  <a:tcPr/>
                </a:tc>
                <a:extLst>
                  <a:ext uri="{0D108BD9-81ED-4DB2-BD59-A6C34878D82A}">
                    <a16:rowId xmlns:a16="http://schemas.microsoft.com/office/drawing/2014/main" val="4187161147"/>
                  </a:ext>
                </a:extLst>
              </a:tr>
            </a:tbl>
          </a:graphicData>
        </a:graphic>
      </p:graphicFrame>
    </p:spTree>
    <p:extLst>
      <p:ext uri="{BB962C8B-B14F-4D97-AF65-F5344CB8AC3E}">
        <p14:creationId xmlns:p14="http://schemas.microsoft.com/office/powerpoint/2010/main" val="39223875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D958F2-5042-980B-6215-8CD2037D3564}"/>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9118A02F-C329-4B8A-B2EE-5FC07B8141F9}"/>
              </a:ext>
            </a:extLst>
          </p:cNvPr>
          <p:cNvSpPr txBox="1">
            <a:spLocks noGrp="1"/>
          </p:cNvSpPr>
          <p:nvPr>
            <p:ph type="title"/>
          </p:nvPr>
        </p:nvSpPr>
        <p:spPr>
          <a:xfrm>
            <a:off x="554836" y="5377383"/>
            <a:ext cx="7065164" cy="751488"/>
          </a:xfrm>
          <a:prstGeom prst="rect">
            <a:avLst/>
          </a:prstGeom>
        </p:spPr>
        <p:txBody>
          <a:bodyPr vert="horz" wrap="square" lIns="0" tIns="12700" rIns="0" bIns="0" rtlCol="0">
            <a:spAutoFit/>
          </a:bodyPr>
          <a:lstStyle/>
          <a:p>
            <a:pPr marL="12700">
              <a:lnSpc>
                <a:spcPct val="100000"/>
              </a:lnSpc>
              <a:spcBef>
                <a:spcPts val="100"/>
              </a:spcBef>
            </a:pPr>
            <a:r>
              <a:rPr lang="en-GB" sz="4800" spc="-25" dirty="0">
                <a:solidFill>
                  <a:srgbClr val="FFFFFF"/>
                </a:solidFill>
              </a:rPr>
              <a:t>Problems and questions</a:t>
            </a:r>
            <a:endParaRPr sz="4800" dirty="0"/>
          </a:p>
        </p:txBody>
      </p:sp>
    </p:spTree>
    <p:extLst>
      <p:ext uri="{BB962C8B-B14F-4D97-AF65-F5344CB8AC3E}">
        <p14:creationId xmlns:p14="http://schemas.microsoft.com/office/powerpoint/2010/main" val="28675110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20065" y="965926"/>
            <a:ext cx="11151870" cy="6181820"/>
          </a:xfrm>
          <a:prstGeom prst="rect">
            <a:avLst/>
          </a:prstGeom>
        </p:spPr>
        <p:txBody>
          <a:bodyPr vert="horz" wrap="square" lIns="0" tIns="13335" rIns="0" bIns="0" rtlCol="0">
            <a:spAutoFit/>
          </a:bodyPr>
          <a:lstStyle/>
          <a:p>
            <a:pPr marL="285750" lvl="1"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Transitional provisions for existing visa holders</a:t>
            </a:r>
          </a:p>
          <a:p>
            <a:pPr lvl="1"/>
            <a:endParaRPr lang="en-GB" sz="2000" dirty="0">
              <a:latin typeface="Arial" panose="020B0604020202020204" pitchFamily="34" charset="0"/>
              <a:cs typeface="Arial" panose="020B0604020202020204" pitchFamily="34" charset="0"/>
            </a:endParaRPr>
          </a:p>
          <a:p>
            <a:pPr marL="285750" lvl="1"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Hong Kong BNO visa holders and family members of British citizens – need to meet earnings requirement?</a:t>
            </a:r>
          </a:p>
          <a:p>
            <a:pPr marL="285750" lvl="1" indent="-28575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285750" lvl="1"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Family members of people with ILR – no 5-year reduction</a:t>
            </a:r>
          </a:p>
          <a:p>
            <a:pPr marL="285750" lvl="1" indent="-28575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285750" lvl="1"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Dependants of visa holders – families qualifying for ILR at different times</a:t>
            </a:r>
          </a:p>
          <a:p>
            <a:pPr lvl="1"/>
            <a:endParaRPr lang="en-GB" sz="2000" dirty="0">
              <a:latin typeface="Arial" panose="020B0604020202020204" pitchFamily="34" charset="0"/>
              <a:cs typeface="Arial" panose="020B0604020202020204" pitchFamily="34" charset="0"/>
            </a:endParaRPr>
          </a:p>
          <a:p>
            <a:pPr marL="285750" lvl="1"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Abolition of long residence ILR route (10-year rule)</a:t>
            </a:r>
          </a:p>
          <a:p>
            <a:pPr lvl="1"/>
            <a:r>
              <a:rPr lang="en-GB" sz="2000" dirty="0">
                <a:latin typeface="Arial" panose="020B0604020202020204" pitchFamily="34" charset="0"/>
                <a:cs typeface="Arial" panose="020B0604020202020204" pitchFamily="34" charset="0"/>
              </a:rPr>
              <a:t> </a:t>
            </a:r>
          </a:p>
          <a:p>
            <a:pPr marL="285750" lvl="1"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People who switched from visitor during pandemic</a:t>
            </a:r>
          </a:p>
          <a:p>
            <a:pPr marL="285750" lvl="1" indent="-28575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285750" lvl="1"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British citizenship – earned citizenship?</a:t>
            </a:r>
          </a:p>
          <a:p>
            <a:pPr marL="285750" lvl="1" indent="-28575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285750" lvl="1"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Sponsored workers in occupations below RQF level 6 – 15-year baseline? RQF level 6 = “Higher Skilled” here: </a:t>
            </a:r>
            <a:r>
              <a:rPr lang="en-GB" sz="2000" dirty="0">
                <a:hlinkClick r:id="rId2"/>
              </a:rPr>
              <a:t>Skilled Worker visa: eligible occupations and codes - GOV.UK</a:t>
            </a:r>
            <a:r>
              <a:rPr lang="en-GB" sz="2000" dirty="0"/>
              <a:t> </a:t>
            </a:r>
            <a:endParaRPr lang="en-GB" sz="2000" dirty="0">
              <a:latin typeface="Arial" panose="020B0604020202020204" pitchFamily="34" charset="0"/>
              <a:cs typeface="Arial" panose="020B0604020202020204" pitchFamily="34" charset="0"/>
            </a:endParaRPr>
          </a:p>
          <a:p>
            <a:pPr lvl="1"/>
            <a:endParaRPr lang="en-GB" sz="2000" dirty="0">
              <a:latin typeface="Arial" panose="020B0604020202020204" pitchFamily="34" charset="0"/>
              <a:cs typeface="Arial" panose="020B0604020202020204" pitchFamily="34" charset="0"/>
            </a:endParaRPr>
          </a:p>
          <a:p>
            <a:pPr marL="285750" lvl="1" indent="-28575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12700">
              <a:lnSpc>
                <a:spcPct val="100000"/>
              </a:lnSpc>
              <a:spcBef>
                <a:spcPts val="105"/>
              </a:spcBef>
              <a:tabLst>
                <a:tab pos="354965" algn="l"/>
              </a:tabLst>
            </a:pPr>
            <a:endParaRPr sz="2000" dirty="0">
              <a:latin typeface="Arial"/>
              <a:cs typeface="Arial"/>
            </a:endParaRPr>
          </a:p>
        </p:txBody>
      </p:sp>
      <p:sp>
        <p:nvSpPr>
          <p:cNvPr id="3" name="object 3"/>
          <p:cNvSpPr txBox="1">
            <a:spLocks noGrp="1"/>
          </p:cNvSpPr>
          <p:nvPr>
            <p:ph type="title"/>
          </p:nvPr>
        </p:nvSpPr>
        <p:spPr>
          <a:xfrm>
            <a:off x="490828" y="399745"/>
            <a:ext cx="10634372" cy="566181"/>
          </a:xfrm>
          <a:prstGeom prst="rect">
            <a:avLst/>
          </a:prstGeom>
        </p:spPr>
        <p:txBody>
          <a:bodyPr vert="horz" wrap="square" lIns="0" tIns="12065" rIns="0" bIns="0" rtlCol="0">
            <a:spAutoFit/>
          </a:bodyPr>
          <a:lstStyle/>
          <a:p>
            <a:pPr marL="12700">
              <a:lnSpc>
                <a:spcPct val="100000"/>
              </a:lnSpc>
              <a:spcBef>
                <a:spcPts val="95"/>
              </a:spcBef>
            </a:pPr>
            <a:r>
              <a:rPr lang="en-GB" sz="3600" dirty="0">
                <a:latin typeface="Arial" panose="020B0604020202020204" pitchFamily="34" charset="0"/>
                <a:cs typeface="Arial" panose="020B0604020202020204" pitchFamily="34" charset="0"/>
              </a:rPr>
              <a:t>Problems and questions</a:t>
            </a:r>
            <a:endParaRPr lang="en-GB" sz="3600" spc="-25"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0355F-BAAC-27F8-C4FB-60974BA2693E}"/>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8EEF12DD-D498-9DA9-EBEF-C8B7B5C0D649}"/>
              </a:ext>
            </a:extLst>
          </p:cNvPr>
          <p:cNvSpPr txBox="1">
            <a:spLocks noGrp="1"/>
          </p:cNvSpPr>
          <p:nvPr>
            <p:ph type="title"/>
          </p:nvPr>
        </p:nvSpPr>
        <p:spPr>
          <a:xfrm>
            <a:off x="554836" y="5377383"/>
            <a:ext cx="4169563" cy="751488"/>
          </a:xfrm>
          <a:prstGeom prst="rect">
            <a:avLst/>
          </a:prstGeom>
        </p:spPr>
        <p:txBody>
          <a:bodyPr vert="horz" wrap="square" lIns="0" tIns="12700" rIns="0" bIns="0" rtlCol="0">
            <a:spAutoFit/>
          </a:bodyPr>
          <a:lstStyle/>
          <a:p>
            <a:pPr marL="12700">
              <a:lnSpc>
                <a:spcPct val="100000"/>
              </a:lnSpc>
              <a:spcBef>
                <a:spcPts val="100"/>
              </a:spcBef>
            </a:pPr>
            <a:r>
              <a:rPr lang="en-GB" sz="4800" spc="-25" dirty="0">
                <a:solidFill>
                  <a:srgbClr val="FFFFFF"/>
                </a:solidFill>
              </a:rPr>
              <a:t>Scenarios</a:t>
            </a:r>
            <a:endParaRPr sz="4800" dirty="0"/>
          </a:p>
        </p:txBody>
      </p:sp>
    </p:spTree>
    <p:extLst>
      <p:ext uri="{BB962C8B-B14F-4D97-AF65-F5344CB8AC3E}">
        <p14:creationId xmlns:p14="http://schemas.microsoft.com/office/powerpoint/2010/main" val="5153056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E1694B-8F8E-4BCE-8E43-205517984D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FD7246-5654-51B3-1169-A15328EE346D}"/>
              </a:ext>
            </a:extLst>
          </p:cNvPr>
          <p:cNvSpPr>
            <a:spLocks noGrp="1"/>
          </p:cNvSpPr>
          <p:nvPr>
            <p:ph type="title"/>
          </p:nvPr>
        </p:nvSpPr>
        <p:spPr>
          <a:xfrm>
            <a:off x="490828" y="399745"/>
            <a:ext cx="10710571" cy="615553"/>
          </a:xfrm>
        </p:spPr>
        <p:txBody>
          <a:bodyPr/>
          <a:lstStyle/>
          <a:p>
            <a:r>
              <a:rPr lang="en-GB" dirty="0"/>
              <a:t>Family of four on different paths to ILR</a:t>
            </a:r>
          </a:p>
        </p:txBody>
      </p:sp>
      <p:sp>
        <p:nvSpPr>
          <p:cNvPr id="3" name="Text Placeholder 2">
            <a:extLst>
              <a:ext uri="{FF2B5EF4-FFF2-40B4-BE49-F238E27FC236}">
                <a16:creationId xmlns:a16="http://schemas.microsoft.com/office/drawing/2014/main" id="{4DFDFB38-64F3-CC5D-07FF-BF10B81958B8}"/>
              </a:ext>
            </a:extLst>
          </p:cNvPr>
          <p:cNvSpPr>
            <a:spLocks noGrp="1"/>
          </p:cNvSpPr>
          <p:nvPr>
            <p:ph type="body" idx="1"/>
          </p:nvPr>
        </p:nvSpPr>
        <p:spPr>
          <a:xfrm>
            <a:off x="490829" y="1477492"/>
            <a:ext cx="11167110" cy="1846659"/>
          </a:xfrm>
        </p:spPr>
        <p:txBody>
          <a:bodyPr/>
          <a:lstStyle/>
          <a:p>
            <a:r>
              <a:rPr lang="en-GB" dirty="0"/>
              <a:t> </a:t>
            </a:r>
          </a:p>
          <a:p>
            <a:endParaRPr lang="en-GB" dirty="0"/>
          </a:p>
          <a:p>
            <a:endParaRPr lang="en-GB" dirty="0"/>
          </a:p>
          <a:p>
            <a:endParaRPr lang="en-GB" dirty="0"/>
          </a:p>
          <a:p>
            <a:r>
              <a:rPr lang="en-GB" dirty="0"/>
              <a:t> </a:t>
            </a:r>
          </a:p>
          <a:p>
            <a:endParaRPr lang="en-GB" dirty="0"/>
          </a:p>
        </p:txBody>
      </p:sp>
      <p:pic>
        <p:nvPicPr>
          <p:cNvPr id="5" name="Picture 4" descr="A cartoon of a person wearing a blue suit&#10;&#10;AI-generated content may be incorrect.">
            <a:extLst>
              <a:ext uri="{FF2B5EF4-FFF2-40B4-BE49-F238E27FC236}">
                <a16:creationId xmlns:a16="http://schemas.microsoft.com/office/drawing/2014/main" id="{2268E33F-7D8E-1A91-4D2C-9A0514C012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0600" y="1219200"/>
            <a:ext cx="1058411" cy="2991161"/>
          </a:xfrm>
          <a:prstGeom prst="rect">
            <a:avLst/>
          </a:prstGeom>
        </p:spPr>
      </p:pic>
      <p:pic>
        <p:nvPicPr>
          <p:cNvPr id="8" name="Picture 7" descr="A cartoon of a person reading a book&#10;&#10;AI-generated content may be incorrect.">
            <a:extLst>
              <a:ext uri="{FF2B5EF4-FFF2-40B4-BE49-F238E27FC236}">
                <a16:creationId xmlns:a16="http://schemas.microsoft.com/office/drawing/2014/main" id="{2435BEB4-6679-EC56-C582-6692DE41FAD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05400" y="1111170"/>
            <a:ext cx="1514108" cy="3099191"/>
          </a:xfrm>
          <a:prstGeom prst="rect">
            <a:avLst/>
          </a:prstGeom>
        </p:spPr>
      </p:pic>
      <p:pic>
        <p:nvPicPr>
          <p:cNvPr id="11" name="Picture 10" descr="A child and child holding hands&#10;&#10;AI-generated content may be incorrect.">
            <a:extLst>
              <a:ext uri="{FF2B5EF4-FFF2-40B4-BE49-F238E27FC236}">
                <a16:creationId xmlns:a16="http://schemas.microsoft.com/office/drawing/2014/main" id="{7628B571-0787-21BD-5B48-197CD365522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57621" y="2326451"/>
            <a:ext cx="1570450" cy="1846659"/>
          </a:xfrm>
          <a:prstGeom prst="rect">
            <a:avLst/>
          </a:prstGeom>
        </p:spPr>
      </p:pic>
      <p:sp>
        <p:nvSpPr>
          <p:cNvPr id="12" name="TextBox 11">
            <a:extLst>
              <a:ext uri="{FF2B5EF4-FFF2-40B4-BE49-F238E27FC236}">
                <a16:creationId xmlns:a16="http://schemas.microsoft.com/office/drawing/2014/main" id="{78665AFA-54F0-3743-F1B6-23CE226CBB09}"/>
              </a:ext>
            </a:extLst>
          </p:cNvPr>
          <p:cNvSpPr txBox="1"/>
          <p:nvPr/>
        </p:nvSpPr>
        <p:spPr>
          <a:xfrm>
            <a:off x="228600" y="4414263"/>
            <a:ext cx="4648200" cy="1477328"/>
          </a:xfrm>
          <a:prstGeom prst="rect">
            <a:avLst/>
          </a:prstGeom>
          <a:noFill/>
        </p:spPr>
        <p:txBody>
          <a:bodyPr wrap="square" rtlCol="0">
            <a:spAutoFit/>
          </a:bodyPr>
          <a:lstStyle/>
          <a:p>
            <a:r>
              <a:rPr lang="en-GB" dirty="0"/>
              <a:t>Skilled worker visa holder</a:t>
            </a:r>
          </a:p>
          <a:p>
            <a:r>
              <a:rPr lang="en-GB" dirty="0"/>
              <a:t>Marketing Director</a:t>
            </a:r>
          </a:p>
          <a:p>
            <a:r>
              <a:rPr lang="en-GB" dirty="0"/>
              <a:t>Salary: £150,000 per year</a:t>
            </a:r>
          </a:p>
          <a:p>
            <a:r>
              <a:rPr lang="en-GB" dirty="0"/>
              <a:t>Qualifying period for ILR: </a:t>
            </a:r>
          </a:p>
          <a:p>
            <a:r>
              <a:rPr lang="en-GB" dirty="0"/>
              <a:t>10 - 7 = 3 years</a:t>
            </a:r>
          </a:p>
        </p:txBody>
      </p:sp>
      <p:sp>
        <p:nvSpPr>
          <p:cNvPr id="14" name="TextBox 13">
            <a:extLst>
              <a:ext uri="{FF2B5EF4-FFF2-40B4-BE49-F238E27FC236}">
                <a16:creationId xmlns:a16="http://schemas.microsoft.com/office/drawing/2014/main" id="{26B6BDA7-0CD0-3DA0-6D70-7A8286646D8B}"/>
              </a:ext>
            </a:extLst>
          </p:cNvPr>
          <p:cNvSpPr txBox="1"/>
          <p:nvPr/>
        </p:nvSpPr>
        <p:spPr>
          <a:xfrm>
            <a:off x="3733800" y="4360411"/>
            <a:ext cx="4381500" cy="1754326"/>
          </a:xfrm>
          <a:prstGeom prst="rect">
            <a:avLst/>
          </a:prstGeom>
          <a:noFill/>
        </p:spPr>
        <p:txBody>
          <a:bodyPr wrap="square" rtlCol="0">
            <a:spAutoFit/>
          </a:bodyPr>
          <a:lstStyle/>
          <a:p>
            <a:r>
              <a:rPr lang="en-GB" dirty="0"/>
              <a:t>Dependant visa holder</a:t>
            </a:r>
          </a:p>
          <a:p>
            <a:r>
              <a:rPr lang="en-GB" dirty="0"/>
              <a:t>PhD student</a:t>
            </a:r>
          </a:p>
          <a:p>
            <a:r>
              <a:rPr lang="en-GB" dirty="0"/>
              <a:t>Salary: £0</a:t>
            </a:r>
          </a:p>
          <a:p>
            <a:r>
              <a:rPr lang="en-GB" dirty="0"/>
              <a:t>Qualifying period for ILR: </a:t>
            </a:r>
          </a:p>
          <a:p>
            <a:r>
              <a:rPr lang="en-GB" dirty="0"/>
              <a:t>potentially never – or 10 years if earns at least £12,570 per year for 3 to 5 years) </a:t>
            </a:r>
          </a:p>
        </p:txBody>
      </p:sp>
      <p:sp>
        <p:nvSpPr>
          <p:cNvPr id="15" name="TextBox 14">
            <a:extLst>
              <a:ext uri="{FF2B5EF4-FFF2-40B4-BE49-F238E27FC236}">
                <a16:creationId xmlns:a16="http://schemas.microsoft.com/office/drawing/2014/main" id="{94C6770E-3B4A-7412-B747-67A4543C87E5}"/>
              </a:ext>
            </a:extLst>
          </p:cNvPr>
          <p:cNvSpPr txBox="1"/>
          <p:nvPr/>
        </p:nvSpPr>
        <p:spPr>
          <a:xfrm>
            <a:off x="8305800" y="4409151"/>
            <a:ext cx="3505200" cy="1477328"/>
          </a:xfrm>
          <a:prstGeom prst="rect">
            <a:avLst/>
          </a:prstGeom>
          <a:noFill/>
        </p:spPr>
        <p:txBody>
          <a:bodyPr wrap="square" rtlCol="0">
            <a:spAutoFit/>
          </a:bodyPr>
          <a:lstStyle/>
          <a:p>
            <a:r>
              <a:rPr lang="en-GB" dirty="0"/>
              <a:t>Dependant visa holders</a:t>
            </a:r>
          </a:p>
          <a:p>
            <a:r>
              <a:rPr lang="en-GB" dirty="0"/>
              <a:t>Schoolchildren</a:t>
            </a:r>
          </a:p>
          <a:p>
            <a:r>
              <a:rPr lang="en-GB" dirty="0"/>
              <a:t>Qualifying period for ILR: potentially never – both parents must qualify first</a:t>
            </a:r>
          </a:p>
        </p:txBody>
      </p:sp>
    </p:spTree>
    <p:extLst>
      <p:ext uri="{BB962C8B-B14F-4D97-AF65-F5344CB8AC3E}">
        <p14:creationId xmlns:p14="http://schemas.microsoft.com/office/powerpoint/2010/main" val="17495701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CDEFF5-A718-5152-9650-DFEC023D5D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41F813-7A1F-05B6-49B0-33793A44A81A}"/>
              </a:ext>
            </a:extLst>
          </p:cNvPr>
          <p:cNvSpPr>
            <a:spLocks noGrp="1"/>
          </p:cNvSpPr>
          <p:nvPr>
            <p:ph type="title"/>
          </p:nvPr>
        </p:nvSpPr>
        <p:spPr>
          <a:xfrm>
            <a:off x="490828" y="399745"/>
            <a:ext cx="10329571" cy="615553"/>
          </a:xfrm>
        </p:spPr>
        <p:txBody>
          <a:bodyPr/>
          <a:lstStyle/>
          <a:p>
            <a:r>
              <a:rPr lang="en-GB" dirty="0"/>
              <a:t>Colleagues at a boutique fashion brand</a:t>
            </a:r>
          </a:p>
        </p:txBody>
      </p:sp>
      <p:sp>
        <p:nvSpPr>
          <p:cNvPr id="3" name="Text Placeholder 2">
            <a:extLst>
              <a:ext uri="{FF2B5EF4-FFF2-40B4-BE49-F238E27FC236}">
                <a16:creationId xmlns:a16="http://schemas.microsoft.com/office/drawing/2014/main" id="{F81C9026-FF47-027F-A0B2-0BBFF082CC6B}"/>
              </a:ext>
            </a:extLst>
          </p:cNvPr>
          <p:cNvSpPr>
            <a:spLocks noGrp="1"/>
          </p:cNvSpPr>
          <p:nvPr>
            <p:ph type="body" idx="1"/>
          </p:nvPr>
        </p:nvSpPr>
        <p:spPr>
          <a:xfrm>
            <a:off x="490829" y="1477492"/>
            <a:ext cx="11167110" cy="615553"/>
          </a:xfrm>
        </p:spPr>
        <p:txBody>
          <a:bodyPr/>
          <a:lstStyle/>
          <a:p>
            <a:r>
              <a:rPr lang="en-GB" dirty="0"/>
              <a:t> </a:t>
            </a:r>
          </a:p>
          <a:p>
            <a:endParaRPr lang="en-GB" dirty="0"/>
          </a:p>
        </p:txBody>
      </p:sp>
      <p:pic>
        <p:nvPicPr>
          <p:cNvPr id="5" name="Picture 4">
            <a:extLst>
              <a:ext uri="{FF2B5EF4-FFF2-40B4-BE49-F238E27FC236}">
                <a16:creationId xmlns:a16="http://schemas.microsoft.com/office/drawing/2014/main" id="{E9B92BF7-D5C8-0E59-16CF-1470840695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33600" y="1165123"/>
            <a:ext cx="1402490" cy="3322027"/>
          </a:xfrm>
          <a:prstGeom prst="rect">
            <a:avLst/>
          </a:prstGeom>
        </p:spPr>
      </p:pic>
      <p:sp>
        <p:nvSpPr>
          <p:cNvPr id="7" name="TextBox 6">
            <a:extLst>
              <a:ext uri="{FF2B5EF4-FFF2-40B4-BE49-F238E27FC236}">
                <a16:creationId xmlns:a16="http://schemas.microsoft.com/office/drawing/2014/main" id="{6CB1AC95-DEF4-BDA4-EC0B-AD3FABF18578}"/>
              </a:ext>
            </a:extLst>
          </p:cNvPr>
          <p:cNvSpPr txBox="1"/>
          <p:nvPr/>
        </p:nvSpPr>
        <p:spPr>
          <a:xfrm>
            <a:off x="914400" y="4592729"/>
            <a:ext cx="4419600" cy="1477328"/>
          </a:xfrm>
          <a:prstGeom prst="rect">
            <a:avLst/>
          </a:prstGeom>
          <a:noFill/>
        </p:spPr>
        <p:txBody>
          <a:bodyPr wrap="square" rtlCol="0">
            <a:spAutoFit/>
          </a:bodyPr>
          <a:lstStyle/>
          <a:p>
            <a:r>
              <a:rPr lang="en-GB" dirty="0"/>
              <a:t>Skilled Worker visa holder</a:t>
            </a:r>
          </a:p>
          <a:p>
            <a:r>
              <a:rPr lang="en-GB" dirty="0"/>
              <a:t>Sales Manager</a:t>
            </a:r>
          </a:p>
          <a:p>
            <a:r>
              <a:rPr lang="en-GB" dirty="0"/>
              <a:t>Salary: £60,000 per year</a:t>
            </a:r>
          </a:p>
          <a:p>
            <a:r>
              <a:rPr lang="en-GB" dirty="0"/>
              <a:t>Qualifying period for ILR: 10 - 5 = 5 years </a:t>
            </a:r>
          </a:p>
          <a:p>
            <a:endParaRPr lang="en-GB" dirty="0"/>
          </a:p>
        </p:txBody>
      </p:sp>
      <p:pic>
        <p:nvPicPr>
          <p:cNvPr id="9" name="Picture 8">
            <a:extLst>
              <a:ext uri="{FF2B5EF4-FFF2-40B4-BE49-F238E27FC236}">
                <a16:creationId xmlns:a16="http://schemas.microsoft.com/office/drawing/2014/main" id="{07F040D6-3D5C-A520-968B-77C32498A8A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22459" y="1165123"/>
            <a:ext cx="949110" cy="3418089"/>
          </a:xfrm>
          <a:prstGeom prst="rect">
            <a:avLst/>
          </a:prstGeom>
        </p:spPr>
      </p:pic>
      <p:sp>
        <p:nvSpPr>
          <p:cNvPr id="10" name="TextBox 9">
            <a:extLst>
              <a:ext uri="{FF2B5EF4-FFF2-40B4-BE49-F238E27FC236}">
                <a16:creationId xmlns:a16="http://schemas.microsoft.com/office/drawing/2014/main" id="{BC17C275-F4C3-5B95-EE1C-799DD20CCAE5}"/>
              </a:ext>
            </a:extLst>
          </p:cNvPr>
          <p:cNvSpPr txBox="1"/>
          <p:nvPr/>
        </p:nvSpPr>
        <p:spPr>
          <a:xfrm>
            <a:off x="5753668" y="4592729"/>
            <a:ext cx="5867400" cy="1477328"/>
          </a:xfrm>
          <a:prstGeom prst="rect">
            <a:avLst/>
          </a:prstGeom>
          <a:noFill/>
        </p:spPr>
        <p:txBody>
          <a:bodyPr wrap="square" rtlCol="0">
            <a:spAutoFit/>
          </a:bodyPr>
          <a:lstStyle/>
          <a:p>
            <a:r>
              <a:rPr lang="en-GB" dirty="0"/>
              <a:t>Skilled Worker visa holder</a:t>
            </a:r>
          </a:p>
          <a:p>
            <a:r>
              <a:rPr lang="en-GB" dirty="0"/>
              <a:t>Head Designer (below RQF6, Temporary Shortage List)</a:t>
            </a:r>
          </a:p>
          <a:p>
            <a:r>
              <a:rPr lang="en-GB" dirty="0"/>
              <a:t>Salary: £120,000 per year</a:t>
            </a:r>
          </a:p>
          <a:p>
            <a:r>
              <a:rPr lang="en-GB" dirty="0"/>
              <a:t>Qualifying period for ILR: 15 - 5 = 10 years</a:t>
            </a:r>
          </a:p>
          <a:p>
            <a:endParaRPr lang="en-GB" dirty="0"/>
          </a:p>
        </p:txBody>
      </p:sp>
    </p:spTree>
    <p:extLst>
      <p:ext uri="{BB962C8B-B14F-4D97-AF65-F5344CB8AC3E}">
        <p14:creationId xmlns:p14="http://schemas.microsoft.com/office/powerpoint/2010/main" val="19713562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9149CF-E982-A640-4011-2209B91B54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1213D4-7B8D-92E7-1240-040E006941A1}"/>
              </a:ext>
            </a:extLst>
          </p:cNvPr>
          <p:cNvSpPr>
            <a:spLocks noGrp="1"/>
          </p:cNvSpPr>
          <p:nvPr>
            <p:ph type="title"/>
          </p:nvPr>
        </p:nvSpPr>
        <p:spPr>
          <a:xfrm>
            <a:off x="490828" y="399745"/>
            <a:ext cx="10329571" cy="1016840"/>
          </a:xfrm>
        </p:spPr>
        <p:txBody>
          <a:bodyPr/>
          <a:lstStyle/>
          <a:p>
            <a:r>
              <a:rPr lang="en-GB" sz="3200" dirty="0"/>
              <a:t>Two friends: one married to a British citizen, </a:t>
            </a:r>
            <a:br>
              <a:rPr lang="en-GB" sz="3200" dirty="0"/>
            </a:br>
            <a:r>
              <a:rPr lang="en-GB" sz="3200" dirty="0"/>
              <a:t>the other to a person with settled status</a:t>
            </a:r>
          </a:p>
        </p:txBody>
      </p:sp>
      <p:pic>
        <p:nvPicPr>
          <p:cNvPr id="5" name="Picture 4">
            <a:extLst>
              <a:ext uri="{FF2B5EF4-FFF2-40B4-BE49-F238E27FC236}">
                <a16:creationId xmlns:a16="http://schemas.microsoft.com/office/drawing/2014/main" id="{17ACFAB8-5459-44CA-EBAB-C8B68A9FCD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1401837"/>
            <a:ext cx="1619476" cy="3267531"/>
          </a:xfrm>
          <a:prstGeom prst="rect">
            <a:avLst/>
          </a:prstGeom>
        </p:spPr>
      </p:pic>
      <p:pic>
        <p:nvPicPr>
          <p:cNvPr id="7" name="Picture 6">
            <a:extLst>
              <a:ext uri="{FF2B5EF4-FFF2-40B4-BE49-F238E27FC236}">
                <a16:creationId xmlns:a16="http://schemas.microsoft.com/office/drawing/2014/main" id="{0EA76243-DC07-4DB3-9D78-43B03B0BD42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91332" y="1602647"/>
            <a:ext cx="1038370" cy="3038899"/>
          </a:xfrm>
          <a:prstGeom prst="rect">
            <a:avLst/>
          </a:prstGeom>
        </p:spPr>
      </p:pic>
      <p:sp>
        <p:nvSpPr>
          <p:cNvPr id="8" name="TextBox 7">
            <a:extLst>
              <a:ext uri="{FF2B5EF4-FFF2-40B4-BE49-F238E27FC236}">
                <a16:creationId xmlns:a16="http://schemas.microsoft.com/office/drawing/2014/main" id="{C0C52F5C-B361-AA53-62A4-339F56A1C216}"/>
              </a:ext>
            </a:extLst>
          </p:cNvPr>
          <p:cNvSpPr txBox="1"/>
          <p:nvPr/>
        </p:nvSpPr>
        <p:spPr>
          <a:xfrm>
            <a:off x="990600" y="4812860"/>
            <a:ext cx="4495800" cy="1477328"/>
          </a:xfrm>
          <a:prstGeom prst="rect">
            <a:avLst/>
          </a:prstGeom>
          <a:noFill/>
        </p:spPr>
        <p:txBody>
          <a:bodyPr wrap="square" rtlCol="0">
            <a:spAutoFit/>
          </a:bodyPr>
          <a:lstStyle/>
          <a:p>
            <a:r>
              <a:rPr lang="en-GB" dirty="0"/>
              <a:t>Partner visa holder</a:t>
            </a:r>
          </a:p>
          <a:p>
            <a:r>
              <a:rPr lang="en-GB" dirty="0"/>
              <a:t>Married to dual British/French national</a:t>
            </a:r>
          </a:p>
          <a:p>
            <a:r>
              <a:rPr lang="en-GB" dirty="0"/>
              <a:t>Earns £40,000 per year</a:t>
            </a:r>
          </a:p>
          <a:p>
            <a:r>
              <a:rPr lang="en-GB" dirty="0"/>
              <a:t>Qualifying period for ILR: 10 - 5 = 5 years</a:t>
            </a:r>
          </a:p>
          <a:p>
            <a:endParaRPr lang="en-GB" dirty="0"/>
          </a:p>
        </p:txBody>
      </p:sp>
      <p:sp>
        <p:nvSpPr>
          <p:cNvPr id="9" name="TextBox 8">
            <a:extLst>
              <a:ext uri="{FF2B5EF4-FFF2-40B4-BE49-F238E27FC236}">
                <a16:creationId xmlns:a16="http://schemas.microsoft.com/office/drawing/2014/main" id="{D9C0053D-CA1F-F49C-8830-2E07E5B8D611}"/>
              </a:ext>
            </a:extLst>
          </p:cNvPr>
          <p:cNvSpPr txBox="1"/>
          <p:nvPr/>
        </p:nvSpPr>
        <p:spPr>
          <a:xfrm>
            <a:off x="6705602" y="4812860"/>
            <a:ext cx="4648200" cy="1477328"/>
          </a:xfrm>
          <a:prstGeom prst="rect">
            <a:avLst/>
          </a:prstGeom>
          <a:noFill/>
        </p:spPr>
        <p:txBody>
          <a:bodyPr wrap="square" rtlCol="0">
            <a:spAutoFit/>
          </a:bodyPr>
          <a:lstStyle/>
          <a:p>
            <a:r>
              <a:rPr lang="en-GB" dirty="0"/>
              <a:t>Partner visa holder</a:t>
            </a:r>
          </a:p>
          <a:p>
            <a:r>
              <a:rPr lang="en-GB" dirty="0"/>
              <a:t>Married to Dutch national with settled status</a:t>
            </a:r>
          </a:p>
          <a:p>
            <a:r>
              <a:rPr lang="en-GB" dirty="0"/>
              <a:t>Earns £40,000 per year</a:t>
            </a:r>
          </a:p>
          <a:p>
            <a:r>
              <a:rPr lang="en-GB" dirty="0"/>
              <a:t>Qualifying period for ILR: 10 years</a:t>
            </a:r>
          </a:p>
          <a:p>
            <a:endParaRPr lang="en-GB" dirty="0"/>
          </a:p>
        </p:txBody>
      </p:sp>
    </p:spTree>
    <p:extLst>
      <p:ext uri="{BB962C8B-B14F-4D97-AF65-F5344CB8AC3E}">
        <p14:creationId xmlns:p14="http://schemas.microsoft.com/office/powerpoint/2010/main" val="34534664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C1E0D-2D32-50FE-3D68-BD07CB88D6F4}"/>
              </a:ext>
            </a:extLst>
          </p:cNvPr>
          <p:cNvSpPr>
            <a:spLocks noGrp="1"/>
          </p:cNvSpPr>
          <p:nvPr>
            <p:ph type="title"/>
          </p:nvPr>
        </p:nvSpPr>
        <p:spPr/>
        <p:txBody>
          <a:bodyPr/>
          <a:lstStyle/>
          <a:p>
            <a:endParaRPr lang="en-GB" dirty="0"/>
          </a:p>
        </p:txBody>
      </p:sp>
      <p:sp>
        <p:nvSpPr>
          <p:cNvPr id="3" name="Text Placeholder 2">
            <a:extLst>
              <a:ext uri="{FF2B5EF4-FFF2-40B4-BE49-F238E27FC236}">
                <a16:creationId xmlns:a16="http://schemas.microsoft.com/office/drawing/2014/main" id="{28DA1077-C8E8-7192-3788-16EDB94EBAC0}"/>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1887691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01237C-ACD4-2DDF-E2ED-A8807A9EC8E7}"/>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31DA82B9-6139-5A4D-3598-31E6BDC352D2}"/>
              </a:ext>
            </a:extLst>
          </p:cNvPr>
          <p:cNvSpPr txBox="1">
            <a:spLocks noGrp="1"/>
          </p:cNvSpPr>
          <p:nvPr>
            <p:ph type="title"/>
          </p:nvPr>
        </p:nvSpPr>
        <p:spPr>
          <a:xfrm>
            <a:off x="554836" y="5377383"/>
            <a:ext cx="10875164" cy="751488"/>
          </a:xfrm>
          <a:prstGeom prst="rect">
            <a:avLst/>
          </a:prstGeom>
        </p:spPr>
        <p:txBody>
          <a:bodyPr vert="horz" wrap="square" lIns="0" tIns="12700" rIns="0" bIns="0" rtlCol="0">
            <a:spAutoFit/>
          </a:bodyPr>
          <a:lstStyle/>
          <a:p>
            <a:pPr marL="12700">
              <a:lnSpc>
                <a:spcPct val="100000"/>
              </a:lnSpc>
              <a:spcBef>
                <a:spcPts val="100"/>
              </a:spcBef>
            </a:pPr>
            <a:r>
              <a:rPr lang="en-GB" sz="4800" spc="-25" dirty="0">
                <a:solidFill>
                  <a:srgbClr val="FFFFFF"/>
                </a:solidFill>
              </a:rPr>
              <a:t>Implementation-possible timeline?</a:t>
            </a:r>
            <a:endParaRPr lang="en-GB" sz="4800" dirty="0"/>
          </a:p>
        </p:txBody>
      </p:sp>
    </p:spTree>
    <p:extLst>
      <p:ext uri="{BB962C8B-B14F-4D97-AF65-F5344CB8AC3E}">
        <p14:creationId xmlns:p14="http://schemas.microsoft.com/office/powerpoint/2010/main" val="3812963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90828" y="1055847"/>
            <a:ext cx="11039475" cy="5861220"/>
          </a:xfrm>
          <a:prstGeom prst="rect">
            <a:avLst/>
          </a:prstGeom>
        </p:spPr>
        <p:txBody>
          <a:bodyPr vert="horz" wrap="square" lIns="0" tIns="13335" rIns="0" bIns="0" rtlCol="0">
            <a:spAutoFit/>
          </a:bodyPr>
          <a:lstStyle/>
          <a:p>
            <a:r>
              <a:rPr lang="en-GB" sz="2000" dirty="0">
                <a:latin typeface="Arial" panose="020B0604020202020204" pitchFamily="34" charset="0"/>
                <a:cs typeface="Arial" panose="020B0604020202020204" pitchFamily="34" charset="0"/>
              </a:rPr>
              <a:t> </a:t>
            </a:r>
          </a:p>
          <a:p>
            <a:pPr marL="342900" lvl="7" indent="-342900">
              <a:buFont typeface="Arial" panose="020B0604020202020204" pitchFamily="34" charset="0"/>
              <a:buChar char="•"/>
            </a:pPr>
            <a:r>
              <a:rPr lang="en-GB" sz="2000" b="1" dirty="0">
                <a:latin typeface="Arial" panose="020B0604020202020204" pitchFamily="34" charset="0"/>
                <a:cs typeface="Arial" panose="020B0604020202020204" pitchFamily="34" charset="0"/>
                <a:hlinkClick r:id="rId2"/>
              </a:rPr>
              <a:t>Immigration White Paper</a:t>
            </a:r>
            <a:r>
              <a:rPr lang="en-GB" sz="2000" b="1" dirty="0">
                <a:latin typeface="Arial" panose="020B0604020202020204" pitchFamily="34" charset="0"/>
                <a:cs typeface="Arial" panose="020B0604020202020204" pitchFamily="34" charset="0"/>
              </a:rPr>
              <a:t> published 12 May 2025</a:t>
            </a:r>
          </a:p>
          <a:p>
            <a:pPr lvl="7"/>
            <a:endParaRPr lang="en-GB" sz="2000" b="1" dirty="0">
              <a:latin typeface="Arial" panose="020B0604020202020204" pitchFamily="34" charset="0"/>
              <a:cs typeface="Arial" panose="020B0604020202020204" pitchFamily="34" charset="0"/>
            </a:endParaRPr>
          </a:p>
          <a:p>
            <a:pPr marL="342900" lvl="7" indent="-342900">
              <a:buFont typeface="Arial" panose="020B0604020202020204" pitchFamily="34" charset="0"/>
              <a:buChar char="•"/>
            </a:pPr>
            <a:r>
              <a:rPr lang="en-GB" sz="2000" b="1" dirty="0">
                <a:latin typeface="Arial" panose="020B0604020202020204" pitchFamily="34" charset="0"/>
                <a:cs typeface="Arial" panose="020B0604020202020204" pitchFamily="34" charset="0"/>
                <a:hlinkClick r:id="rId3"/>
              </a:rPr>
              <a:t>Statement of Changes </a:t>
            </a:r>
            <a:r>
              <a:rPr lang="en-GB" sz="2000" b="1" dirty="0">
                <a:latin typeface="Arial" panose="020B0604020202020204" pitchFamily="34" charset="0"/>
                <a:cs typeface="Arial" panose="020B0604020202020204" pitchFamily="34" charset="0"/>
              </a:rPr>
              <a:t>1 July 2025 in force 22 July 2025 </a:t>
            </a:r>
          </a:p>
          <a:p>
            <a:pPr marL="342900" lvl="7" indent="-342900">
              <a:buFont typeface="Arial" panose="020B0604020202020204" pitchFamily="34" charset="0"/>
              <a:buChar char="•"/>
            </a:pPr>
            <a:endParaRPr lang="en-GB" sz="2000" b="1" dirty="0">
              <a:latin typeface="Arial" panose="020B0604020202020204" pitchFamily="34" charset="0"/>
              <a:cs typeface="Arial" panose="020B0604020202020204" pitchFamily="34" charset="0"/>
            </a:endParaRPr>
          </a:p>
          <a:p>
            <a:pPr marL="342900" lvl="7" indent="-342900">
              <a:buFont typeface="Arial" panose="020B0604020202020204" pitchFamily="34" charset="0"/>
              <a:buChar char="•"/>
            </a:pPr>
            <a:r>
              <a:rPr lang="en-GB" sz="2000" b="1" dirty="0">
                <a:latin typeface="Arial" panose="020B0604020202020204" pitchFamily="34" charset="0"/>
                <a:cs typeface="Arial" panose="020B0604020202020204" pitchFamily="34" charset="0"/>
                <a:hlinkClick r:id="rId4"/>
              </a:rPr>
              <a:t>Statement and consultation on earned settlement</a:t>
            </a:r>
            <a:r>
              <a:rPr lang="en-GB" sz="2000" b="1" dirty="0">
                <a:latin typeface="Arial" panose="020B0604020202020204" pitchFamily="34" charset="0"/>
                <a:cs typeface="Arial" panose="020B0604020202020204" pitchFamily="34" charset="0"/>
              </a:rPr>
              <a:t> published 20 November 2025 </a:t>
            </a:r>
          </a:p>
          <a:p>
            <a:pPr marL="714375" lvl="2"/>
            <a:endParaRPr lang="en-GB" sz="2000" dirty="0">
              <a:latin typeface="Arial" panose="020B0604020202020204" pitchFamily="34" charset="0"/>
              <a:cs typeface="Arial" panose="020B0604020202020204" pitchFamily="34" charset="0"/>
            </a:endParaRPr>
          </a:p>
          <a:p>
            <a:pPr marL="342900" lvl="7" indent="-342900">
              <a:buFont typeface="Arial" panose="020B0604020202020204" pitchFamily="34" charset="0"/>
              <a:buChar char="•"/>
            </a:pPr>
            <a:r>
              <a:rPr lang="en-GB" sz="2000" b="1" dirty="0">
                <a:latin typeface="Arial" panose="020B0604020202020204" pitchFamily="34" charset="0"/>
                <a:cs typeface="Arial" panose="020B0604020202020204" pitchFamily="34" charset="0"/>
              </a:rPr>
              <a:t>Earned settlement: main proposals</a:t>
            </a:r>
          </a:p>
          <a:p>
            <a:pPr marL="720725" lvl="8" indent="173038">
              <a:buFont typeface="Arial" panose="020B0604020202020204" pitchFamily="34" charset="0"/>
              <a:buChar char="•"/>
            </a:pPr>
            <a:r>
              <a:rPr lang="en-GB" sz="2000" dirty="0">
                <a:latin typeface="Arial" panose="020B0604020202020204" pitchFamily="34" charset="0"/>
                <a:cs typeface="Arial" panose="020B0604020202020204" pitchFamily="34" charset="0"/>
              </a:rPr>
              <a:t>	Standard qualifying period for ILR doubled from 5 to 10 years</a:t>
            </a:r>
          </a:p>
          <a:p>
            <a:pPr marL="720725" lvl="8" indent="173038">
              <a:buFont typeface="Arial" panose="020B0604020202020204" pitchFamily="34" charset="0"/>
              <a:buChar char="•"/>
            </a:pPr>
            <a:r>
              <a:rPr lang="en-GB" sz="2000" dirty="0">
                <a:latin typeface="Arial" panose="020B0604020202020204" pitchFamily="34" charset="0"/>
                <a:cs typeface="Arial" panose="020B0604020202020204" pitchFamily="34" charset="0"/>
              </a:rPr>
              <a:t>Applicants must show “contributions to the UK’s economy and society”</a:t>
            </a:r>
          </a:p>
          <a:p>
            <a:pPr marL="720725" lvl="8" indent="173038">
              <a:buFont typeface="Arial" panose="020B0604020202020204" pitchFamily="34" charset="0"/>
              <a:buChar char="•"/>
            </a:pPr>
            <a:r>
              <a:rPr lang="en-GB" sz="2000" dirty="0">
                <a:latin typeface="Arial" panose="020B0604020202020204" pitchFamily="34" charset="0"/>
                <a:cs typeface="Arial" panose="020B0604020202020204" pitchFamily="34" charset="0"/>
              </a:rPr>
              <a:t>Qualifying period reduced or increased depending on circumstances</a:t>
            </a:r>
          </a:p>
          <a:p>
            <a:pPr marL="720725" lvl="8" indent="173038">
              <a:buFont typeface="Arial" panose="020B0604020202020204" pitchFamily="34" charset="0"/>
              <a:buChar char="•"/>
            </a:pPr>
            <a:r>
              <a:rPr lang="en-GB" sz="2000" dirty="0">
                <a:latin typeface="Arial" panose="020B0604020202020204" pitchFamily="34" charset="0"/>
                <a:cs typeface="Arial" panose="020B0604020202020204" pitchFamily="34" charset="0"/>
              </a:rPr>
              <a:t>People granted ILR will not be eligible for welfare benefits </a:t>
            </a:r>
          </a:p>
          <a:p>
            <a:pPr lvl="1"/>
            <a:endParaRPr lang="en-GB" sz="2000" dirty="0">
              <a:latin typeface="Arial" panose="020B0604020202020204" pitchFamily="34" charset="0"/>
              <a:cs typeface="Arial" panose="020B0604020202020204" pitchFamily="34" charset="0"/>
            </a:endParaRPr>
          </a:p>
          <a:p>
            <a:pPr marL="342900" lvl="1" indent="-342900">
              <a:buFont typeface="Arial" panose="020B0604020202020204" pitchFamily="34" charset="0"/>
              <a:buChar char="•"/>
            </a:pPr>
            <a:r>
              <a:rPr lang="en-GB" sz="2000" b="1" dirty="0">
                <a:latin typeface="Arial" panose="020B0604020202020204" pitchFamily="34" charset="0"/>
                <a:cs typeface="Arial" panose="020B0604020202020204" pitchFamily="34" charset="0"/>
              </a:rPr>
              <a:t>Timeline</a:t>
            </a:r>
          </a:p>
          <a:p>
            <a:pPr marL="714375" lvl="4" indent="180975">
              <a:buFont typeface="Arial" panose="020B0604020202020204" pitchFamily="34" charset="0"/>
              <a:buChar char="•"/>
            </a:pPr>
            <a:r>
              <a:rPr lang="en-GB" sz="2000" dirty="0">
                <a:latin typeface="Arial" panose="020B0604020202020204" pitchFamily="34" charset="0"/>
                <a:cs typeface="Arial" panose="020B0604020202020204" pitchFamily="34" charset="0"/>
              </a:rPr>
              <a:t>Consultation closes 12 February 2025</a:t>
            </a:r>
          </a:p>
          <a:p>
            <a:pPr marL="714375" lvl="4" indent="180975">
              <a:buFont typeface="Arial" panose="020B0604020202020204" pitchFamily="34" charset="0"/>
              <a:buChar char="•"/>
            </a:pPr>
            <a:r>
              <a:rPr lang="en-GB" sz="2000" dirty="0">
                <a:latin typeface="Arial" panose="020B0604020202020204" pitchFamily="34" charset="0"/>
                <a:cs typeface="Arial" panose="020B0604020202020204" pitchFamily="34" charset="0"/>
              </a:rPr>
              <a:t>New rules to be phased in starting from April 2026</a:t>
            </a:r>
          </a:p>
          <a:p>
            <a:pPr marL="714375" lvl="4"/>
            <a:r>
              <a:rPr lang="en-GB" sz="2000" dirty="0">
                <a:latin typeface="Arial" panose="020B0604020202020204" pitchFamily="34" charset="0"/>
                <a:cs typeface="Arial" panose="020B0604020202020204" pitchFamily="34" charset="0"/>
              </a:rPr>
              <a:t>   </a:t>
            </a:r>
            <a:endParaRPr lang="en-GB" sz="2000" b="1" dirty="0">
              <a:latin typeface="Arial" panose="020B0604020202020204" pitchFamily="34" charset="0"/>
              <a:cs typeface="Arial" panose="020B0604020202020204" pitchFamily="34" charset="0"/>
            </a:endParaRPr>
          </a:p>
          <a:p>
            <a:pPr lvl="1"/>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p:txBody>
      </p:sp>
      <p:sp>
        <p:nvSpPr>
          <p:cNvPr id="3" name="object 3"/>
          <p:cNvSpPr txBox="1">
            <a:spLocks noGrp="1"/>
          </p:cNvSpPr>
          <p:nvPr>
            <p:ph type="title"/>
          </p:nvPr>
        </p:nvSpPr>
        <p:spPr>
          <a:xfrm>
            <a:off x="490828" y="399745"/>
            <a:ext cx="9872371" cy="627736"/>
          </a:xfrm>
          <a:prstGeom prst="rect">
            <a:avLst/>
          </a:prstGeom>
        </p:spPr>
        <p:txBody>
          <a:bodyPr vert="horz" wrap="square" lIns="0" tIns="12065" rIns="0" bIns="0" rtlCol="0">
            <a:spAutoFit/>
          </a:bodyPr>
          <a:lstStyle/>
          <a:p>
            <a:pPr marL="12700">
              <a:spcBef>
                <a:spcPts val="95"/>
              </a:spcBef>
            </a:pPr>
            <a:r>
              <a:rPr lang="en-GB" dirty="0">
                <a:latin typeface="Arial" panose="020B0604020202020204" pitchFamily="34" charset="0"/>
                <a:cs typeface="Arial" panose="020B0604020202020204" pitchFamily="34" charset="0"/>
              </a:rPr>
              <a:t>Background</a:t>
            </a:r>
            <a:endParaRPr spc="-1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DA0DA3-9ED5-6D82-F15A-30AEF088E9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8762F9-8660-2C2D-EEA2-0DDD57CCB61C}"/>
              </a:ext>
            </a:extLst>
          </p:cNvPr>
          <p:cNvSpPr>
            <a:spLocks noGrp="1"/>
          </p:cNvSpPr>
          <p:nvPr>
            <p:ph type="title"/>
          </p:nvPr>
        </p:nvSpPr>
        <p:spPr/>
        <p:txBody>
          <a:bodyPr/>
          <a:lstStyle/>
          <a:p>
            <a:r>
              <a:rPr lang="en-GB" dirty="0"/>
              <a:t>Timeline</a:t>
            </a:r>
          </a:p>
        </p:txBody>
      </p:sp>
      <p:sp>
        <p:nvSpPr>
          <p:cNvPr id="3" name="Text Placeholder 2">
            <a:extLst>
              <a:ext uri="{FF2B5EF4-FFF2-40B4-BE49-F238E27FC236}">
                <a16:creationId xmlns:a16="http://schemas.microsoft.com/office/drawing/2014/main" id="{0D2682F4-355D-1916-E8ED-82EB145CFE33}"/>
              </a:ext>
            </a:extLst>
          </p:cNvPr>
          <p:cNvSpPr>
            <a:spLocks noGrp="1"/>
          </p:cNvSpPr>
          <p:nvPr>
            <p:ph type="body" idx="1"/>
          </p:nvPr>
        </p:nvSpPr>
        <p:spPr>
          <a:xfrm>
            <a:off x="490829" y="1477492"/>
            <a:ext cx="11167110" cy="3693319"/>
          </a:xfrm>
        </p:spPr>
        <p:txBody>
          <a:bodyPr/>
          <a:lstStyle/>
          <a:p>
            <a:r>
              <a:rPr lang="en-GB" dirty="0"/>
              <a:t>Consultation </a:t>
            </a:r>
          </a:p>
          <a:p>
            <a:pPr marL="342900" indent="-342900">
              <a:buFont typeface="Arial" panose="020B0604020202020204" pitchFamily="34" charset="0"/>
              <a:buChar char="•"/>
            </a:pPr>
            <a:r>
              <a:rPr lang="en-GB" dirty="0"/>
              <a:t>20 November 2025-12 February 2026</a:t>
            </a:r>
          </a:p>
          <a:p>
            <a:pPr marL="342900" indent="-342900">
              <a:buFont typeface="Arial" panose="020B0604020202020204" pitchFamily="34" charset="0"/>
              <a:buChar char="•"/>
            </a:pPr>
            <a:endParaRPr lang="en-GB" dirty="0"/>
          </a:p>
          <a:p>
            <a:r>
              <a:rPr lang="en-GB" dirty="0"/>
              <a:t>For a 4 April 2025 implementation </a:t>
            </a:r>
          </a:p>
          <a:p>
            <a:pPr marL="342900" indent="-342900">
              <a:buFont typeface="Arial" panose="020B0604020202020204" pitchFamily="34" charset="0"/>
              <a:buChar char="•"/>
            </a:pPr>
            <a:r>
              <a:rPr lang="en-GB" dirty="0"/>
              <a:t>Rules must be laid in Parliament for 21 days </a:t>
            </a:r>
          </a:p>
          <a:p>
            <a:pPr marL="342900" indent="-342900">
              <a:buFont typeface="Arial" panose="020B0604020202020204" pitchFamily="34" charset="0"/>
              <a:buChar char="•"/>
            </a:pPr>
            <a:r>
              <a:rPr lang="en-GB" dirty="0"/>
              <a:t>So draft rules need to be laid by around 15 March </a:t>
            </a:r>
          </a:p>
          <a:p>
            <a:pPr marL="342900" indent="-342900">
              <a:buFont typeface="Arial" panose="020B0604020202020204" pitchFamily="34" charset="0"/>
              <a:buChar char="•"/>
            </a:pPr>
            <a:r>
              <a:rPr lang="en-GB" dirty="0"/>
              <a:t>This gives the Home Office just over a month to respond to the consultation and draft New rules </a:t>
            </a:r>
          </a:p>
          <a:p>
            <a:pPr marL="342900" indent="-342900">
              <a:buFont typeface="Arial" panose="020B0604020202020204" pitchFamily="34" charset="0"/>
              <a:buChar char="•"/>
            </a:pPr>
            <a:r>
              <a:rPr lang="en-GB" dirty="0"/>
              <a:t>The Home Office have said that new rules will be phased in from April, so not clear what will start when</a:t>
            </a:r>
          </a:p>
          <a:p>
            <a:pPr marL="342900" indent="-342900">
              <a:buFont typeface="Arial" panose="020B0604020202020204" pitchFamily="34" charset="0"/>
              <a:buChar char="•"/>
            </a:pPr>
            <a:endParaRPr lang="en-GB" dirty="0"/>
          </a:p>
          <a:p>
            <a:endParaRPr lang="en-GB" dirty="0"/>
          </a:p>
        </p:txBody>
      </p:sp>
    </p:spTree>
    <p:extLst>
      <p:ext uri="{BB962C8B-B14F-4D97-AF65-F5344CB8AC3E}">
        <p14:creationId xmlns:p14="http://schemas.microsoft.com/office/powerpoint/2010/main" val="33034666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688596-C6A0-43F7-5A8D-34EDC685F481}"/>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19C78EF4-0FC9-0316-EBC9-2F286E7BC601}"/>
              </a:ext>
            </a:extLst>
          </p:cNvPr>
          <p:cNvSpPr txBox="1">
            <a:spLocks noGrp="1"/>
          </p:cNvSpPr>
          <p:nvPr>
            <p:ph type="title"/>
          </p:nvPr>
        </p:nvSpPr>
        <p:spPr>
          <a:xfrm>
            <a:off x="554836" y="5377383"/>
            <a:ext cx="10113164" cy="751488"/>
          </a:xfrm>
          <a:prstGeom prst="rect">
            <a:avLst/>
          </a:prstGeom>
        </p:spPr>
        <p:txBody>
          <a:bodyPr vert="horz" wrap="square" lIns="0" tIns="12700" rIns="0" bIns="0" rtlCol="0">
            <a:spAutoFit/>
          </a:bodyPr>
          <a:lstStyle/>
          <a:p>
            <a:pPr marL="12700">
              <a:lnSpc>
                <a:spcPct val="100000"/>
              </a:lnSpc>
              <a:spcBef>
                <a:spcPts val="100"/>
              </a:spcBef>
            </a:pPr>
            <a:r>
              <a:rPr lang="en-GB" sz="4800" spc="-25" dirty="0">
                <a:solidFill>
                  <a:srgbClr val="FFFFFF"/>
                </a:solidFill>
              </a:rPr>
              <a:t>Legal Challenges</a:t>
            </a:r>
            <a:endParaRPr sz="4800" dirty="0"/>
          </a:p>
        </p:txBody>
      </p:sp>
    </p:spTree>
    <p:extLst>
      <p:ext uri="{BB962C8B-B14F-4D97-AF65-F5344CB8AC3E}">
        <p14:creationId xmlns:p14="http://schemas.microsoft.com/office/powerpoint/2010/main" val="11601477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1EE95-542D-B252-0F3C-DDC0194A4F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349835-EBA6-DB86-3C50-207C325702C5}"/>
              </a:ext>
            </a:extLst>
          </p:cNvPr>
          <p:cNvSpPr>
            <a:spLocks noGrp="1"/>
          </p:cNvSpPr>
          <p:nvPr>
            <p:ph type="title"/>
          </p:nvPr>
        </p:nvSpPr>
        <p:spPr/>
        <p:txBody>
          <a:bodyPr/>
          <a:lstStyle/>
          <a:p>
            <a:r>
              <a:rPr lang="en-GB" dirty="0"/>
              <a:t>Legal Challenge</a:t>
            </a:r>
          </a:p>
        </p:txBody>
      </p:sp>
      <p:sp>
        <p:nvSpPr>
          <p:cNvPr id="3" name="Text Placeholder 2">
            <a:extLst>
              <a:ext uri="{FF2B5EF4-FFF2-40B4-BE49-F238E27FC236}">
                <a16:creationId xmlns:a16="http://schemas.microsoft.com/office/drawing/2014/main" id="{BD324F7B-E299-EE81-4C2B-B101973C77C1}"/>
              </a:ext>
            </a:extLst>
          </p:cNvPr>
          <p:cNvSpPr>
            <a:spLocks noGrp="1"/>
          </p:cNvSpPr>
          <p:nvPr>
            <p:ph type="body" idx="1"/>
          </p:nvPr>
        </p:nvSpPr>
        <p:spPr>
          <a:xfrm>
            <a:off x="490829" y="1477492"/>
            <a:ext cx="11167110" cy="615553"/>
          </a:xfrm>
        </p:spPr>
        <p:txBody>
          <a:bodyPr/>
          <a:lstStyle/>
          <a:p>
            <a:endParaRPr lang="en-GB" dirty="0"/>
          </a:p>
          <a:p>
            <a:endParaRPr lang="en-GB" dirty="0"/>
          </a:p>
        </p:txBody>
      </p:sp>
    </p:spTree>
    <p:extLst>
      <p:ext uri="{BB962C8B-B14F-4D97-AF65-F5344CB8AC3E}">
        <p14:creationId xmlns:p14="http://schemas.microsoft.com/office/powerpoint/2010/main" val="14696648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C69DEA-F3B4-1A79-C803-F672F901466B}"/>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1D70C413-2F22-9E35-5902-3F1B0B2D6FFD}"/>
              </a:ext>
            </a:extLst>
          </p:cNvPr>
          <p:cNvSpPr txBox="1">
            <a:spLocks noGrp="1"/>
          </p:cNvSpPr>
          <p:nvPr>
            <p:ph type="title"/>
          </p:nvPr>
        </p:nvSpPr>
        <p:spPr>
          <a:xfrm>
            <a:off x="554836" y="5377383"/>
            <a:ext cx="10875164" cy="751488"/>
          </a:xfrm>
          <a:prstGeom prst="rect">
            <a:avLst/>
          </a:prstGeom>
        </p:spPr>
        <p:txBody>
          <a:bodyPr vert="horz" wrap="square" lIns="0" tIns="12700" rIns="0" bIns="0" rtlCol="0">
            <a:spAutoFit/>
          </a:bodyPr>
          <a:lstStyle/>
          <a:p>
            <a:pPr marL="12700">
              <a:lnSpc>
                <a:spcPct val="100000"/>
              </a:lnSpc>
              <a:spcBef>
                <a:spcPts val="100"/>
              </a:spcBef>
            </a:pPr>
            <a:r>
              <a:rPr lang="en-GB" sz="4800" spc="-25" dirty="0">
                <a:solidFill>
                  <a:srgbClr val="FFFFFF"/>
                </a:solidFill>
              </a:rPr>
              <a:t>What to do?</a:t>
            </a:r>
            <a:endParaRPr lang="en-GB" sz="4800" dirty="0"/>
          </a:p>
        </p:txBody>
      </p:sp>
    </p:spTree>
    <p:extLst>
      <p:ext uri="{BB962C8B-B14F-4D97-AF65-F5344CB8AC3E}">
        <p14:creationId xmlns:p14="http://schemas.microsoft.com/office/powerpoint/2010/main" val="13860323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CAEC9-A063-0D87-6A53-A105F439B9D1}"/>
              </a:ext>
            </a:extLst>
          </p:cNvPr>
          <p:cNvSpPr>
            <a:spLocks noGrp="1"/>
          </p:cNvSpPr>
          <p:nvPr>
            <p:ph type="title"/>
          </p:nvPr>
        </p:nvSpPr>
        <p:spPr/>
        <p:txBody>
          <a:bodyPr/>
          <a:lstStyle/>
          <a:p>
            <a:r>
              <a:rPr lang="en-GB" dirty="0"/>
              <a:t>Visa holders: what to do</a:t>
            </a:r>
          </a:p>
        </p:txBody>
      </p:sp>
      <p:sp>
        <p:nvSpPr>
          <p:cNvPr id="3" name="Text Placeholder 2">
            <a:extLst>
              <a:ext uri="{FF2B5EF4-FFF2-40B4-BE49-F238E27FC236}">
                <a16:creationId xmlns:a16="http://schemas.microsoft.com/office/drawing/2014/main" id="{674C31BE-C813-2C4F-646B-46F2A9661919}"/>
              </a:ext>
            </a:extLst>
          </p:cNvPr>
          <p:cNvSpPr>
            <a:spLocks noGrp="1"/>
          </p:cNvSpPr>
          <p:nvPr>
            <p:ph type="body" idx="1"/>
          </p:nvPr>
        </p:nvSpPr>
        <p:spPr>
          <a:xfrm>
            <a:off x="490829" y="1477492"/>
            <a:ext cx="11167110" cy="3077766"/>
          </a:xfrm>
        </p:spPr>
        <p:txBody>
          <a:bodyPr/>
          <a:lstStyle/>
          <a:p>
            <a:pPr marL="342900" indent="-342900">
              <a:buFont typeface="Arial" panose="020B0604020202020204" pitchFamily="34" charset="0"/>
              <a:buChar char="•"/>
            </a:pPr>
            <a:r>
              <a:rPr lang="en-GB" b="0" dirty="0"/>
              <a:t>Work out when you will be eligible to apply under current rules and proposed new rules</a:t>
            </a:r>
          </a:p>
          <a:p>
            <a:endParaRPr lang="en-GB" b="0" dirty="0"/>
          </a:p>
          <a:p>
            <a:pPr marL="342900" indent="-342900">
              <a:buFont typeface="Arial" panose="020B0604020202020204" pitchFamily="34" charset="0"/>
              <a:buChar char="•"/>
            </a:pPr>
            <a:r>
              <a:rPr lang="en-GB" b="0" dirty="0"/>
              <a:t>If you can apply for ILR before April 2026, do</a:t>
            </a:r>
          </a:p>
          <a:p>
            <a:endParaRPr lang="en-GB" b="0" dirty="0"/>
          </a:p>
          <a:p>
            <a:pPr marL="342900" indent="-342900">
              <a:buFont typeface="Arial" panose="020B0604020202020204" pitchFamily="34" charset="0"/>
              <a:buChar char="•"/>
            </a:pPr>
            <a:r>
              <a:rPr lang="en-GB" b="0" dirty="0"/>
              <a:t>Consider actions which may provide a reduction in the qualifying period (e.g. C1 English test) –  but this could turn out to be pointless </a:t>
            </a:r>
          </a:p>
          <a:p>
            <a:pPr marL="342900" indent="-342900">
              <a:buFont typeface="Arial" panose="020B0604020202020204" pitchFamily="34" charset="0"/>
              <a:buChar char="•"/>
            </a:pPr>
            <a:endParaRPr lang="en-GB" b="0" dirty="0"/>
          </a:p>
          <a:p>
            <a:pPr marL="342900" indent="-342900">
              <a:buFont typeface="Arial" panose="020B0604020202020204" pitchFamily="34" charset="0"/>
              <a:buChar char="•"/>
            </a:pPr>
            <a:r>
              <a:rPr lang="en-GB" b="0" dirty="0"/>
              <a:t>Respond to the consultation and encourage others to do the same</a:t>
            </a:r>
          </a:p>
          <a:p>
            <a:pPr marL="342900" indent="-342900">
              <a:buFont typeface="Arial" panose="020B0604020202020204" pitchFamily="34" charset="0"/>
              <a:buChar char="•"/>
            </a:pPr>
            <a:endParaRPr lang="en-GB" b="0" dirty="0"/>
          </a:p>
          <a:p>
            <a:pPr marL="342900" indent="-342900">
              <a:buFont typeface="Arial" panose="020B0604020202020204" pitchFamily="34" charset="0"/>
              <a:buChar char="•"/>
            </a:pPr>
            <a:r>
              <a:rPr lang="en-GB" b="0" dirty="0"/>
              <a:t>Write to your MP</a:t>
            </a:r>
          </a:p>
        </p:txBody>
      </p:sp>
    </p:spTree>
    <p:extLst>
      <p:ext uri="{BB962C8B-B14F-4D97-AF65-F5344CB8AC3E}">
        <p14:creationId xmlns:p14="http://schemas.microsoft.com/office/powerpoint/2010/main" val="1407052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A3ACE-3D45-9DBA-8885-EBAA43A6190A}"/>
              </a:ext>
            </a:extLst>
          </p:cNvPr>
          <p:cNvSpPr>
            <a:spLocks noGrp="1"/>
          </p:cNvSpPr>
          <p:nvPr>
            <p:ph type="title"/>
          </p:nvPr>
        </p:nvSpPr>
        <p:spPr/>
        <p:txBody>
          <a:bodyPr/>
          <a:lstStyle/>
          <a:p>
            <a:r>
              <a:rPr lang="en-GB" dirty="0"/>
              <a:t>Employers: what to do</a:t>
            </a:r>
          </a:p>
        </p:txBody>
      </p:sp>
      <p:sp>
        <p:nvSpPr>
          <p:cNvPr id="3" name="Text Placeholder 2">
            <a:extLst>
              <a:ext uri="{FF2B5EF4-FFF2-40B4-BE49-F238E27FC236}">
                <a16:creationId xmlns:a16="http://schemas.microsoft.com/office/drawing/2014/main" id="{E92ED8C5-931B-A52F-C63E-58801AF022A0}"/>
              </a:ext>
            </a:extLst>
          </p:cNvPr>
          <p:cNvSpPr>
            <a:spLocks noGrp="1"/>
          </p:cNvSpPr>
          <p:nvPr>
            <p:ph type="body" idx="1"/>
          </p:nvPr>
        </p:nvSpPr>
        <p:spPr>
          <a:xfrm>
            <a:off x="490829" y="1477492"/>
            <a:ext cx="11167110" cy="4616648"/>
          </a:xfrm>
        </p:spPr>
        <p:txBody>
          <a:bodyPr/>
          <a:lstStyle/>
          <a:p>
            <a:pPr marL="342900" indent="-342900">
              <a:buFont typeface="Arial" panose="020B0604020202020204" pitchFamily="34" charset="0"/>
              <a:buChar char="•"/>
            </a:pPr>
            <a:r>
              <a:rPr lang="en-GB" b="0" dirty="0"/>
              <a:t>Encourage sponsored workers and other visa holders to apply for ILR as soon as possible</a:t>
            </a:r>
          </a:p>
          <a:p>
            <a:pPr marL="342900" indent="-342900">
              <a:buFont typeface="Arial" panose="020B0604020202020204" pitchFamily="34" charset="0"/>
              <a:buChar char="•"/>
            </a:pPr>
            <a:endParaRPr lang="en-GB" b="0" dirty="0"/>
          </a:p>
          <a:p>
            <a:pPr marL="342900" indent="-342900">
              <a:buFont typeface="Arial" panose="020B0604020202020204" pitchFamily="34" charset="0"/>
              <a:buChar char="•"/>
            </a:pPr>
            <a:r>
              <a:rPr lang="en-GB" b="0" dirty="0"/>
              <a:t>Share our FAQs with your staff: </a:t>
            </a:r>
            <a:r>
              <a:rPr lang="en-GB" b="0" dirty="0">
                <a:hlinkClick r:id="rId2"/>
              </a:rPr>
              <a:t>Earned Settlement FAQs: The Government's proposals for indefinite leave to remain</a:t>
            </a:r>
            <a:r>
              <a:rPr lang="en-GB" b="0" dirty="0"/>
              <a:t> </a:t>
            </a:r>
          </a:p>
          <a:p>
            <a:pPr marL="342900" indent="-342900">
              <a:buFont typeface="Arial" panose="020B0604020202020204" pitchFamily="34" charset="0"/>
              <a:buChar char="•"/>
            </a:pPr>
            <a:endParaRPr lang="en-GB" b="0" dirty="0"/>
          </a:p>
          <a:p>
            <a:pPr marL="342900" indent="-342900">
              <a:buFont typeface="Arial" panose="020B0604020202020204" pitchFamily="34" charset="0"/>
              <a:buChar char="•"/>
            </a:pPr>
            <a:r>
              <a:rPr lang="en-GB" b="0" dirty="0"/>
              <a:t>Consider actions which may provide a reduction (e.g. pay increase for borderline cases) – but this could turn out to be pointless </a:t>
            </a:r>
          </a:p>
          <a:p>
            <a:endParaRPr lang="en-GB" b="0" dirty="0"/>
          </a:p>
          <a:p>
            <a:pPr marL="342900" indent="-342900">
              <a:buFont typeface="Arial" panose="020B0604020202020204" pitchFamily="34" charset="0"/>
              <a:buChar char="•"/>
            </a:pPr>
            <a:r>
              <a:rPr lang="en-GB" b="0" dirty="0"/>
              <a:t>Respond to the consultation on behalf of your organisation – and individually if you feel strongly</a:t>
            </a:r>
          </a:p>
          <a:p>
            <a:pPr marL="342900" indent="-342900">
              <a:buFont typeface="Arial" panose="020B0604020202020204" pitchFamily="34" charset="0"/>
              <a:buChar char="•"/>
            </a:pPr>
            <a:endParaRPr lang="en-GB" b="0" dirty="0"/>
          </a:p>
          <a:p>
            <a:pPr marL="342900" indent="-342900">
              <a:buFont typeface="Arial" panose="020B0604020202020204" pitchFamily="34" charset="0"/>
              <a:buChar char="•"/>
            </a:pPr>
            <a:r>
              <a:rPr lang="en-GB" b="0" dirty="0"/>
              <a:t>Write to your MP</a:t>
            </a:r>
          </a:p>
          <a:p>
            <a:pPr marL="342900" indent="-342900">
              <a:buFont typeface="Arial" panose="020B0604020202020204" pitchFamily="34" charset="0"/>
              <a:buChar char="•"/>
            </a:pPr>
            <a:endParaRPr lang="en-GB" b="0" dirty="0"/>
          </a:p>
          <a:p>
            <a:pPr marL="342900" indent="-342900">
              <a:buFont typeface="Arial" panose="020B0604020202020204" pitchFamily="34" charset="0"/>
              <a:buChar char="•"/>
            </a:pPr>
            <a:r>
              <a:rPr lang="en-GB" b="0" dirty="0"/>
              <a:t>Tell us what you think</a:t>
            </a:r>
          </a:p>
          <a:p>
            <a:pPr marL="342900" indent="-342900">
              <a:buFont typeface="Arial" panose="020B0604020202020204" pitchFamily="34" charset="0"/>
              <a:buChar char="•"/>
            </a:pPr>
            <a:endParaRPr lang="en-GB" b="0" dirty="0"/>
          </a:p>
          <a:p>
            <a:pPr marL="342900" indent="-342900">
              <a:buFont typeface="Arial" panose="020B0604020202020204" pitchFamily="34" charset="0"/>
              <a:buChar char="•"/>
            </a:pPr>
            <a:endParaRPr lang="en-GB" b="0" dirty="0"/>
          </a:p>
        </p:txBody>
      </p:sp>
    </p:spTree>
    <p:extLst>
      <p:ext uri="{BB962C8B-B14F-4D97-AF65-F5344CB8AC3E}">
        <p14:creationId xmlns:p14="http://schemas.microsoft.com/office/powerpoint/2010/main" val="23426368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6FC43-96E7-AC94-BA1F-E2237AD775D4}"/>
              </a:ext>
            </a:extLst>
          </p:cNvPr>
          <p:cNvSpPr>
            <a:spLocks noGrp="1"/>
          </p:cNvSpPr>
          <p:nvPr>
            <p:ph type="title"/>
          </p:nvPr>
        </p:nvSpPr>
        <p:spPr>
          <a:xfrm>
            <a:off x="490828" y="399745"/>
            <a:ext cx="8576971" cy="1231106"/>
          </a:xfrm>
        </p:spPr>
        <p:txBody>
          <a:bodyPr/>
          <a:lstStyle/>
          <a:p>
            <a:r>
              <a:rPr lang="en-GB" dirty="0"/>
              <a:t>Responding to the consultation</a:t>
            </a:r>
          </a:p>
        </p:txBody>
      </p:sp>
      <p:sp>
        <p:nvSpPr>
          <p:cNvPr id="3" name="Text Placeholder 2">
            <a:extLst>
              <a:ext uri="{FF2B5EF4-FFF2-40B4-BE49-F238E27FC236}">
                <a16:creationId xmlns:a16="http://schemas.microsoft.com/office/drawing/2014/main" id="{B16AFBD1-A047-2A0B-0744-73899590BE4C}"/>
              </a:ext>
            </a:extLst>
          </p:cNvPr>
          <p:cNvSpPr>
            <a:spLocks noGrp="1"/>
          </p:cNvSpPr>
          <p:nvPr>
            <p:ph type="body" idx="1"/>
          </p:nvPr>
        </p:nvSpPr>
        <p:spPr>
          <a:xfrm>
            <a:off x="490829" y="1477491"/>
            <a:ext cx="11167110" cy="4616648"/>
          </a:xfrm>
        </p:spPr>
        <p:txBody>
          <a:bodyPr/>
          <a:lstStyle/>
          <a:p>
            <a:pPr marL="342900" indent="-342900">
              <a:buFont typeface="Arial" panose="020B0604020202020204" pitchFamily="34" charset="0"/>
              <a:buChar char="•"/>
            </a:pPr>
            <a:r>
              <a:rPr lang="en-GB" dirty="0"/>
              <a:t>Deadline: 12 February 2026</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See our FAQs for guidance on specific questions</a:t>
            </a:r>
          </a:p>
          <a:p>
            <a:pPr marL="800100" lvl="1" indent="-342900">
              <a:buFont typeface="Arial" panose="020B0604020202020204" pitchFamily="34" charset="0"/>
              <a:buChar char="•"/>
            </a:pPr>
            <a:endParaRPr lang="en-GB" sz="2000" i="1" dirty="0">
              <a:latin typeface="Arial" panose="020B0604020202020204" pitchFamily="34" charset="0"/>
              <a:cs typeface="Arial" panose="020B0604020202020204" pitchFamily="34" charset="0"/>
            </a:endParaRPr>
          </a:p>
          <a:p>
            <a:pPr lvl="1"/>
            <a:r>
              <a:rPr lang="en-GB" sz="2000" b="1" i="1" dirty="0">
                <a:latin typeface="Arial" panose="020B0604020202020204" pitchFamily="34" charset="0"/>
                <a:cs typeface="Arial" panose="020B0604020202020204" pitchFamily="34" charset="0"/>
              </a:rPr>
              <a:t>Transitional provisions. </a:t>
            </a:r>
            <a:r>
              <a:rPr lang="en-GB" sz="2000" b="0" i="1" dirty="0">
                <a:latin typeface="Arial" panose="020B0604020202020204" pitchFamily="34" charset="0"/>
                <a:cs typeface="Arial" panose="020B0604020202020204" pitchFamily="34" charset="0"/>
              </a:rPr>
              <a:t>“</a:t>
            </a:r>
            <a:r>
              <a:rPr lang="en-GB" sz="2000" i="1" dirty="0">
                <a:latin typeface="Arial" panose="020B0604020202020204" pitchFamily="34" charset="0"/>
                <a:cs typeface="Arial" panose="020B0604020202020204" pitchFamily="34" charset="0"/>
              </a:rPr>
              <a:t>To what extent do you agree or disagree that there should </a:t>
            </a:r>
            <a:r>
              <a:rPr lang="en-GB" sz="2000" b="1" i="1" u="sng" dirty="0">
                <a:highlight>
                  <a:srgbClr val="FFFF00"/>
                </a:highlight>
                <a:latin typeface="Arial" panose="020B0604020202020204" pitchFamily="34" charset="0"/>
                <a:cs typeface="Arial" panose="020B0604020202020204" pitchFamily="34" charset="0"/>
              </a:rPr>
              <a:t>not</a:t>
            </a:r>
            <a:r>
              <a:rPr lang="en-GB" sz="2000" i="1" dirty="0">
                <a:latin typeface="Arial" panose="020B0604020202020204" pitchFamily="34" charset="0"/>
                <a:cs typeface="Arial" panose="020B0604020202020204" pitchFamily="34" charset="0"/>
              </a:rPr>
              <a:t> be transitional arrangements for those already on a pathway to settlement?</a:t>
            </a:r>
            <a:r>
              <a:rPr lang="en-GB" sz="2000" b="0" i="1" dirty="0">
                <a:latin typeface="Arial" panose="020B0604020202020204" pitchFamily="34" charset="0"/>
                <a:cs typeface="Arial" panose="020B0604020202020204" pitchFamily="34" charset="0"/>
              </a:rPr>
              <a:t>”</a:t>
            </a:r>
          </a:p>
          <a:p>
            <a:pPr lvl="1"/>
            <a:endParaRPr lang="en-GB" sz="2000" i="1" dirty="0">
              <a:latin typeface="Arial" panose="020B0604020202020204" pitchFamily="34" charset="0"/>
              <a:cs typeface="Arial" panose="020B0604020202020204" pitchFamily="34" charset="0"/>
            </a:endParaRPr>
          </a:p>
          <a:p>
            <a:pPr lvl="1"/>
            <a:r>
              <a:rPr lang="en-GB" sz="2000" b="1" i="1" dirty="0">
                <a:latin typeface="Arial" panose="020B0604020202020204" pitchFamily="34" charset="0"/>
                <a:cs typeface="Arial" panose="020B0604020202020204" pitchFamily="34" charset="0"/>
              </a:rPr>
              <a:t>Dependants. </a:t>
            </a:r>
            <a:r>
              <a:rPr lang="en-GB" sz="2000" i="1" dirty="0">
                <a:latin typeface="Arial" panose="020B0604020202020204" pitchFamily="34" charset="0"/>
                <a:cs typeface="Arial" panose="020B0604020202020204" pitchFamily="34" charset="0"/>
              </a:rPr>
              <a:t>“To what extent do you agree or disagree that dependant partners of migrants should earn settlement in their own right?”</a:t>
            </a:r>
          </a:p>
          <a:p>
            <a:pPr lvl="1"/>
            <a:endParaRPr lang="en-GB" sz="2000" b="1" i="1" dirty="0">
              <a:latin typeface="Arial" panose="020B0604020202020204" pitchFamily="34" charset="0"/>
              <a:cs typeface="Arial" panose="020B0604020202020204" pitchFamily="34" charset="0"/>
            </a:endParaRPr>
          </a:p>
          <a:p>
            <a:pPr lvl="1"/>
            <a:r>
              <a:rPr lang="en-GB" sz="2000" b="1" i="1" dirty="0">
                <a:latin typeface="Arial" panose="020B0604020202020204" pitchFamily="34" charset="0"/>
                <a:cs typeface="Arial" panose="020B0604020202020204" pitchFamily="34" charset="0"/>
              </a:rPr>
              <a:t>Occupations below RQF 6. </a:t>
            </a:r>
            <a:r>
              <a:rPr lang="en-GB" sz="2000" i="1" dirty="0">
                <a:latin typeface="Arial" panose="020B0604020202020204" pitchFamily="34" charset="0"/>
                <a:cs typeface="Arial" panose="020B0604020202020204" pitchFamily="34" charset="0"/>
              </a:rPr>
              <a:t>“To what extent do you agree or disagree that migrants who have worked in an occupation below RQF level 6 should have their standard qualifying period for settlement set at 15 years?”</a:t>
            </a:r>
          </a:p>
          <a:p>
            <a:pPr lvl="1"/>
            <a:endParaRPr lang="en-GB" sz="2000" i="1" dirty="0">
              <a:latin typeface="Arial" panose="020B060402020202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22003081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54837" y="5377383"/>
            <a:ext cx="2061210" cy="757555"/>
          </a:xfrm>
          <a:prstGeom prst="rect">
            <a:avLst/>
          </a:prstGeom>
        </p:spPr>
        <p:txBody>
          <a:bodyPr vert="horz" wrap="square" lIns="0" tIns="12700" rIns="0" bIns="0" rtlCol="0">
            <a:spAutoFit/>
          </a:bodyPr>
          <a:lstStyle/>
          <a:p>
            <a:pPr marL="12700">
              <a:lnSpc>
                <a:spcPct val="100000"/>
              </a:lnSpc>
              <a:spcBef>
                <a:spcPts val="100"/>
              </a:spcBef>
            </a:pPr>
            <a:r>
              <a:rPr sz="4800" spc="-25" dirty="0">
                <a:solidFill>
                  <a:srgbClr val="FFFFFF"/>
                </a:solidFill>
              </a:rPr>
              <a:t>Q&amp;A</a:t>
            </a:r>
            <a:endParaRPr sz="48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11253216" y="498348"/>
            <a:ext cx="431165" cy="431165"/>
            <a:chOff x="11253216" y="498348"/>
            <a:chExt cx="431165" cy="431165"/>
          </a:xfrm>
        </p:grpSpPr>
        <p:sp>
          <p:nvSpPr>
            <p:cNvPr id="3" name="object 3"/>
            <p:cNvSpPr/>
            <p:nvPr/>
          </p:nvSpPr>
          <p:spPr>
            <a:xfrm>
              <a:off x="11253216" y="498348"/>
              <a:ext cx="417830" cy="431165"/>
            </a:xfrm>
            <a:custGeom>
              <a:avLst/>
              <a:gdLst/>
              <a:ahLst/>
              <a:cxnLst/>
              <a:rect l="l" t="t" r="r" b="b"/>
              <a:pathLst>
                <a:path w="417829" h="431165">
                  <a:moveTo>
                    <a:pt x="215518" y="0"/>
                  </a:moveTo>
                  <a:lnTo>
                    <a:pt x="166115" y="5714"/>
                  </a:lnTo>
                  <a:lnTo>
                    <a:pt x="120776" y="21843"/>
                  </a:lnTo>
                  <a:lnTo>
                    <a:pt x="80772" y="47243"/>
                  </a:lnTo>
                  <a:lnTo>
                    <a:pt x="47370" y="80644"/>
                  </a:lnTo>
                  <a:lnTo>
                    <a:pt x="21843" y="120650"/>
                  </a:lnTo>
                  <a:lnTo>
                    <a:pt x="5714" y="165988"/>
                  </a:lnTo>
                  <a:lnTo>
                    <a:pt x="0" y="215391"/>
                  </a:lnTo>
                  <a:lnTo>
                    <a:pt x="5714" y="264794"/>
                  </a:lnTo>
                  <a:lnTo>
                    <a:pt x="21843" y="310261"/>
                  </a:lnTo>
                  <a:lnTo>
                    <a:pt x="47370" y="350265"/>
                  </a:lnTo>
                  <a:lnTo>
                    <a:pt x="80772" y="383666"/>
                  </a:lnTo>
                  <a:lnTo>
                    <a:pt x="120776" y="409066"/>
                  </a:lnTo>
                  <a:lnTo>
                    <a:pt x="166115" y="425323"/>
                  </a:lnTo>
                  <a:lnTo>
                    <a:pt x="215518" y="430911"/>
                  </a:lnTo>
                  <a:lnTo>
                    <a:pt x="265049" y="425323"/>
                  </a:lnTo>
                  <a:lnTo>
                    <a:pt x="310387" y="409066"/>
                  </a:lnTo>
                  <a:lnTo>
                    <a:pt x="350392" y="383666"/>
                  </a:lnTo>
                  <a:lnTo>
                    <a:pt x="383793" y="350265"/>
                  </a:lnTo>
                  <a:lnTo>
                    <a:pt x="409193" y="310261"/>
                  </a:lnTo>
                  <a:lnTo>
                    <a:pt x="417829" y="286130"/>
                  </a:lnTo>
                  <a:lnTo>
                    <a:pt x="329310" y="286130"/>
                  </a:lnTo>
                  <a:lnTo>
                    <a:pt x="327278" y="283844"/>
                  </a:lnTo>
                  <a:lnTo>
                    <a:pt x="94106" y="283844"/>
                  </a:lnTo>
                  <a:lnTo>
                    <a:pt x="94106" y="146938"/>
                  </a:lnTo>
                  <a:lnTo>
                    <a:pt x="224027" y="146938"/>
                  </a:lnTo>
                  <a:lnTo>
                    <a:pt x="224027" y="144652"/>
                  </a:lnTo>
                  <a:lnTo>
                    <a:pt x="417829" y="144652"/>
                  </a:lnTo>
                  <a:lnTo>
                    <a:pt x="409193" y="120650"/>
                  </a:lnTo>
                  <a:lnTo>
                    <a:pt x="383793" y="80644"/>
                  </a:lnTo>
                  <a:lnTo>
                    <a:pt x="350392" y="47243"/>
                  </a:lnTo>
                  <a:lnTo>
                    <a:pt x="310387" y="21843"/>
                  </a:lnTo>
                  <a:lnTo>
                    <a:pt x="265049" y="5714"/>
                  </a:lnTo>
                  <a:lnTo>
                    <a:pt x="215518" y="0"/>
                  </a:lnTo>
                  <a:close/>
                </a:path>
              </a:pathLst>
            </a:custGeom>
            <a:solidFill>
              <a:srgbClr val="E8C412"/>
            </a:solidFill>
          </p:spPr>
          <p:txBody>
            <a:bodyPr wrap="square" lIns="0" tIns="0" rIns="0" bIns="0" rtlCol="0"/>
            <a:lstStyle/>
            <a:p>
              <a:endParaRPr/>
            </a:p>
          </p:txBody>
        </p:sp>
        <p:pic>
          <p:nvPicPr>
            <p:cNvPr id="4" name="object 4"/>
            <p:cNvPicPr/>
            <p:nvPr/>
          </p:nvPicPr>
          <p:blipFill>
            <a:blip r:embed="rId2" cstate="print"/>
            <a:stretch>
              <a:fillRect/>
            </a:stretch>
          </p:blipFill>
          <p:spPr>
            <a:xfrm>
              <a:off x="11369294" y="643001"/>
              <a:ext cx="315086" cy="141477"/>
            </a:xfrm>
            <a:prstGeom prst="rect">
              <a:avLst/>
            </a:prstGeom>
          </p:spPr>
        </p:pic>
      </p:grpSp>
      <p:sp>
        <p:nvSpPr>
          <p:cNvPr id="5" name="object 5"/>
          <p:cNvSpPr/>
          <p:nvPr/>
        </p:nvSpPr>
        <p:spPr>
          <a:xfrm>
            <a:off x="504444" y="6155435"/>
            <a:ext cx="11181715" cy="0"/>
          </a:xfrm>
          <a:custGeom>
            <a:avLst/>
            <a:gdLst/>
            <a:ahLst/>
            <a:cxnLst/>
            <a:rect l="l" t="t" r="r" b="b"/>
            <a:pathLst>
              <a:path w="11181715">
                <a:moveTo>
                  <a:pt x="0" y="0"/>
                </a:moveTo>
                <a:lnTo>
                  <a:pt x="11181461" y="0"/>
                </a:lnTo>
              </a:path>
            </a:pathLst>
          </a:custGeom>
          <a:ln w="12192">
            <a:solidFill>
              <a:srgbClr val="E6C212"/>
            </a:solidFill>
          </a:ln>
        </p:spPr>
        <p:txBody>
          <a:bodyPr wrap="square" lIns="0" tIns="0" rIns="0" bIns="0" rtlCol="0"/>
          <a:lstStyle/>
          <a:p>
            <a:endParaRPr/>
          </a:p>
        </p:txBody>
      </p:sp>
      <p:sp>
        <p:nvSpPr>
          <p:cNvPr id="6" name="object 6"/>
          <p:cNvSpPr txBox="1">
            <a:spLocks noGrp="1"/>
          </p:cNvSpPr>
          <p:nvPr>
            <p:ph type="title"/>
          </p:nvPr>
        </p:nvSpPr>
        <p:spPr>
          <a:xfrm>
            <a:off x="322579" y="206121"/>
            <a:ext cx="6144260" cy="635000"/>
          </a:xfrm>
          <a:prstGeom prst="rect">
            <a:avLst/>
          </a:prstGeom>
        </p:spPr>
        <p:txBody>
          <a:bodyPr vert="horz" wrap="square" lIns="0" tIns="12065" rIns="0" bIns="0" rtlCol="0">
            <a:spAutoFit/>
          </a:bodyPr>
          <a:lstStyle/>
          <a:p>
            <a:pPr marL="12700">
              <a:lnSpc>
                <a:spcPct val="100000"/>
              </a:lnSpc>
              <a:spcBef>
                <a:spcPts val="95"/>
              </a:spcBef>
            </a:pPr>
            <a:r>
              <a:rPr dirty="0"/>
              <a:t>Kingsley</a:t>
            </a:r>
            <a:r>
              <a:rPr spc="-200" dirty="0"/>
              <a:t> </a:t>
            </a:r>
            <a:r>
              <a:rPr dirty="0"/>
              <a:t>Napley</a:t>
            </a:r>
            <a:r>
              <a:rPr spc="-204" dirty="0"/>
              <a:t> </a:t>
            </a:r>
            <a:r>
              <a:rPr spc="-10" dirty="0"/>
              <a:t>contacts</a:t>
            </a:r>
          </a:p>
        </p:txBody>
      </p:sp>
      <p:graphicFrame>
        <p:nvGraphicFramePr>
          <p:cNvPr id="9" name="Table 8">
            <a:extLst>
              <a:ext uri="{FF2B5EF4-FFF2-40B4-BE49-F238E27FC236}">
                <a16:creationId xmlns:a16="http://schemas.microsoft.com/office/drawing/2014/main" id="{AC1C1A66-7609-0010-66D2-0A529E2721A2}"/>
              </a:ext>
            </a:extLst>
          </p:cNvPr>
          <p:cNvGraphicFramePr>
            <a:graphicFrameLocks noGrp="1"/>
          </p:cNvGraphicFramePr>
          <p:nvPr>
            <p:extLst>
              <p:ext uri="{D42A27DB-BD31-4B8C-83A1-F6EECF244321}">
                <p14:modId xmlns:p14="http://schemas.microsoft.com/office/powerpoint/2010/main" val="1583211254"/>
              </p:ext>
            </p:extLst>
          </p:nvPr>
        </p:nvGraphicFramePr>
        <p:xfrm>
          <a:off x="1447800" y="1841117"/>
          <a:ext cx="8128000" cy="2376488"/>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068876669"/>
                    </a:ext>
                  </a:extLst>
                </a:gridCol>
                <a:gridCol w="4064000">
                  <a:extLst>
                    <a:ext uri="{9D8B030D-6E8A-4147-A177-3AD203B41FA5}">
                      <a16:colId xmlns:a16="http://schemas.microsoft.com/office/drawing/2014/main" val="1178537372"/>
                    </a:ext>
                  </a:extLst>
                </a:gridCol>
              </a:tblGrid>
              <a:tr h="370840">
                <a:tc>
                  <a:txBody>
                    <a:bodyPr/>
                    <a:lstStyle/>
                    <a:p>
                      <a:pPr marL="12700">
                        <a:lnSpc>
                          <a:spcPct val="100000"/>
                        </a:lnSpc>
                        <a:spcBef>
                          <a:spcPts val="365"/>
                        </a:spcBef>
                      </a:pPr>
                      <a:r>
                        <a:rPr lang="de-DE" sz="2400" b="1" dirty="0">
                          <a:solidFill>
                            <a:srgbClr val="414142"/>
                          </a:solidFill>
                          <a:latin typeface="Arial"/>
                          <a:cs typeface="Arial"/>
                        </a:rPr>
                        <a:t>Katie Newbury</a:t>
                      </a:r>
                      <a:endParaRPr lang="de-DE" sz="2400" dirty="0">
                        <a:latin typeface="Arial"/>
                        <a:cs typeface="Arial"/>
                      </a:endParaRPr>
                    </a:p>
                    <a:p>
                      <a:pPr marL="12700" marR="5080">
                        <a:lnSpc>
                          <a:spcPct val="110700"/>
                        </a:lnSpc>
                      </a:pPr>
                      <a:r>
                        <a:rPr lang="de-DE" sz="1800" b="0" spc="-10" dirty="0">
                          <a:solidFill>
                            <a:srgbClr val="414042"/>
                          </a:solidFill>
                          <a:latin typeface="Arial"/>
                          <a:cs typeface="Arial"/>
                        </a:rPr>
                        <a:t>Partner </a:t>
                      </a:r>
                    </a:p>
                    <a:p>
                      <a:pPr marL="12700" marR="5080">
                        <a:lnSpc>
                          <a:spcPct val="110700"/>
                        </a:lnSpc>
                      </a:pPr>
                      <a:r>
                        <a:rPr lang="de-DE" sz="1800" b="0" u="sng" spc="-35" dirty="0">
                          <a:solidFill>
                            <a:srgbClr val="0000FF"/>
                          </a:solidFill>
                          <a:uFill>
                            <a:solidFill>
                              <a:srgbClr val="0000FF"/>
                            </a:solidFill>
                          </a:uFill>
                          <a:latin typeface="Arial"/>
                          <a:cs typeface="Arial"/>
                          <a:hlinkClick r:id="rId3"/>
                        </a:rPr>
                        <a:t>knewbury@kingsleynapley.co.uk</a:t>
                      </a:r>
                      <a:r>
                        <a:rPr lang="de-DE" sz="1800" b="0" u="none" spc="-35" dirty="0">
                          <a:solidFill>
                            <a:srgbClr val="0000FF"/>
                          </a:solidFill>
                          <a:latin typeface="Arial"/>
                          <a:cs typeface="Arial"/>
                        </a:rPr>
                        <a:t> </a:t>
                      </a:r>
                    </a:p>
                    <a:p>
                      <a:pPr marL="12700" marR="5080">
                        <a:lnSpc>
                          <a:spcPct val="110700"/>
                        </a:lnSpc>
                      </a:pPr>
                      <a:r>
                        <a:rPr lang="de-DE" sz="1800" b="0" u="none" dirty="0">
                          <a:solidFill>
                            <a:srgbClr val="414042"/>
                          </a:solidFill>
                          <a:latin typeface="Arial"/>
                          <a:cs typeface="Arial"/>
                        </a:rPr>
                        <a:t>020</a:t>
                      </a:r>
                      <a:r>
                        <a:rPr lang="de-DE" sz="1800" b="0" u="none" spc="-100" dirty="0">
                          <a:solidFill>
                            <a:srgbClr val="414042"/>
                          </a:solidFill>
                          <a:latin typeface="Arial"/>
                          <a:cs typeface="Arial"/>
                        </a:rPr>
                        <a:t> </a:t>
                      </a:r>
                      <a:r>
                        <a:rPr lang="de-DE" sz="1800" b="0" u="none" spc="-10" dirty="0">
                          <a:solidFill>
                            <a:srgbClr val="414042"/>
                          </a:solidFill>
                          <a:latin typeface="Arial"/>
                          <a:cs typeface="Arial"/>
                        </a:rPr>
                        <a:t>3535 1532</a:t>
                      </a:r>
                      <a:endParaRPr lang="de-DE" sz="1800" b="0" u="none" spc="-20" dirty="0">
                        <a:solidFill>
                          <a:srgbClr val="414042"/>
                        </a:solidFill>
                        <a:latin typeface="Arial"/>
                        <a:cs typeface="Arial"/>
                      </a:endParaRPr>
                    </a:p>
                    <a:p>
                      <a:endParaRPr lang="en-GB" dirty="0"/>
                    </a:p>
                  </a:txBody>
                  <a:tcPr>
                    <a:noFill/>
                  </a:tcPr>
                </a:tc>
                <a:tc>
                  <a:txBody>
                    <a:bodyPr/>
                    <a:lstStyle/>
                    <a:p>
                      <a:pPr marL="12700">
                        <a:lnSpc>
                          <a:spcPct val="100000"/>
                        </a:lnSpc>
                        <a:spcBef>
                          <a:spcPts val="365"/>
                        </a:spcBef>
                      </a:pPr>
                      <a:r>
                        <a:rPr lang="de-DE" sz="2400" b="1" dirty="0">
                          <a:solidFill>
                            <a:srgbClr val="414142"/>
                          </a:solidFill>
                          <a:latin typeface="Arial"/>
                          <a:cs typeface="Arial"/>
                        </a:rPr>
                        <a:t>Kim</a:t>
                      </a:r>
                      <a:r>
                        <a:rPr lang="de-DE" sz="2400" b="1" spc="-75" dirty="0">
                          <a:solidFill>
                            <a:srgbClr val="414142"/>
                          </a:solidFill>
                          <a:latin typeface="Arial"/>
                          <a:cs typeface="Arial"/>
                        </a:rPr>
                        <a:t> </a:t>
                      </a:r>
                      <a:r>
                        <a:rPr lang="de-DE" sz="2400" b="1" spc="-10" dirty="0">
                          <a:solidFill>
                            <a:srgbClr val="414142"/>
                          </a:solidFill>
                          <a:latin typeface="Arial"/>
                          <a:cs typeface="Arial"/>
                        </a:rPr>
                        <a:t>Vowden</a:t>
                      </a:r>
                      <a:endParaRPr lang="de-DE" sz="2400" dirty="0">
                        <a:latin typeface="Arial"/>
                        <a:cs typeface="Arial"/>
                      </a:endParaRPr>
                    </a:p>
                    <a:p>
                      <a:pPr marL="12700" marR="5080">
                        <a:lnSpc>
                          <a:spcPct val="110700"/>
                        </a:lnSpc>
                      </a:pPr>
                      <a:r>
                        <a:rPr lang="de-DE" sz="1800" b="0" spc="-10" dirty="0">
                          <a:solidFill>
                            <a:srgbClr val="414042"/>
                          </a:solidFill>
                          <a:latin typeface="Arial"/>
                          <a:cs typeface="Arial"/>
                        </a:rPr>
                        <a:t>Partner </a:t>
                      </a:r>
                    </a:p>
                    <a:p>
                      <a:pPr marL="12700" marR="5080">
                        <a:lnSpc>
                          <a:spcPct val="110700"/>
                        </a:lnSpc>
                      </a:pPr>
                      <a:r>
                        <a:rPr lang="de-DE" sz="1800" b="0" u="sng" spc="-35" dirty="0">
                          <a:solidFill>
                            <a:srgbClr val="0000FF"/>
                          </a:solidFill>
                          <a:uFill>
                            <a:solidFill>
                              <a:srgbClr val="0000FF"/>
                            </a:solidFill>
                          </a:uFill>
                          <a:latin typeface="Arial"/>
                          <a:cs typeface="Arial"/>
                          <a:hlinkClick r:id="rId4"/>
                        </a:rPr>
                        <a:t>kvowden@kingsleynapley.co.uk</a:t>
                      </a:r>
                      <a:r>
                        <a:rPr lang="de-DE" sz="1800" b="0" u="none" spc="-35" dirty="0">
                          <a:solidFill>
                            <a:srgbClr val="0000FF"/>
                          </a:solidFill>
                          <a:latin typeface="Arial"/>
                          <a:cs typeface="Arial"/>
                        </a:rPr>
                        <a:t> </a:t>
                      </a:r>
                    </a:p>
                    <a:p>
                      <a:pPr marL="12700" marR="5080">
                        <a:lnSpc>
                          <a:spcPct val="110700"/>
                        </a:lnSpc>
                      </a:pPr>
                      <a:r>
                        <a:rPr lang="de-DE" sz="1800" b="0" u="none" dirty="0">
                          <a:solidFill>
                            <a:srgbClr val="414042"/>
                          </a:solidFill>
                          <a:latin typeface="Arial"/>
                          <a:cs typeface="Arial"/>
                        </a:rPr>
                        <a:t>020</a:t>
                      </a:r>
                      <a:r>
                        <a:rPr lang="de-DE" sz="1800" b="0" u="none" spc="-100" dirty="0">
                          <a:solidFill>
                            <a:srgbClr val="414042"/>
                          </a:solidFill>
                          <a:latin typeface="Arial"/>
                          <a:cs typeface="Arial"/>
                        </a:rPr>
                        <a:t> </a:t>
                      </a:r>
                      <a:r>
                        <a:rPr lang="de-DE" sz="1800" b="0" u="none" spc="-10" dirty="0">
                          <a:solidFill>
                            <a:srgbClr val="414042"/>
                          </a:solidFill>
                          <a:latin typeface="Arial"/>
                          <a:cs typeface="Arial"/>
                        </a:rPr>
                        <a:t>7566</a:t>
                      </a:r>
                      <a:r>
                        <a:rPr lang="de-DE" sz="1800" b="0" u="none" spc="-100" dirty="0">
                          <a:solidFill>
                            <a:srgbClr val="414042"/>
                          </a:solidFill>
                          <a:latin typeface="Arial"/>
                          <a:cs typeface="Arial"/>
                        </a:rPr>
                        <a:t> </a:t>
                      </a:r>
                      <a:r>
                        <a:rPr lang="de-DE" sz="1800" b="0" u="none" spc="-20" dirty="0">
                          <a:solidFill>
                            <a:srgbClr val="414042"/>
                          </a:solidFill>
                          <a:latin typeface="Arial"/>
                          <a:cs typeface="Arial"/>
                        </a:rPr>
                        <a:t>5279</a:t>
                      </a:r>
                    </a:p>
                    <a:p>
                      <a:endParaRPr lang="en-GB" dirty="0"/>
                    </a:p>
                  </a:txBody>
                  <a:tcPr>
                    <a:noFill/>
                  </a:tcPr>
                </a:tc>
                <a:extLst>
                  <a:ext uri="{0D108BD9-81ED-4DB2-BD59-A6C34878D82A}">
                    <a16:rowId xmlns:a16="http://schemas.microsoft.com/office/drawing/2014/main" val="2355309819"/>
                  </a:ext>
                </a:extLst>
              </a:tr>
              <a:tr h="370840">
                <a:tc>
                  <a:txBody>
                    <a:bodyPr/>
                    <a:lstStyle/>
                    <a:p>
                      <a:pPr marL="12700">
                        <a:lnSpc>
                          <a:spcPct val="100000"/>
                        </a:lnSpc>
                      </a:pPr>
                      <a:endParaRPr lang="en-GB" sz="2400" b="1" dirty="0">
                        <a:solidFill>
                          <a:srgbClr val="414142"/>
                        </a:solidFill>
                        <a:latin typeface="Arial"/>
                        <a:cs typeface="Arial"/>
                      </a:endParaRPr>
                    </a:p>
                    <a:p>
                      <a:endParaRPr lang="en-GB" dirty="0"/>
                    </a:p>
                  </a:txBody>
                  <a:tcPr>
                    <a:noFill/>
                  </a:tcPr>
                </a:tc>
                <a:tc>
                  <a:txBody>
                    <a:bodyPr/>
                    <a:lstStyle/>
                    <a:p>
                      <a:pPr marL="12700">
                        <a:lnSpc>
                          <a:spcPct val="100000"/>
                        </a:lnSpc>
                      </a:pPr>
                      <a:endParaRPr lang="en-GB" sz="2400" b="1" dirty="0">
                        <a:solidFill>
                          <a:srgbClr val="414142"/>
                        </a:solidFill>
                        <a:latin typeface="Arial"/>
                        <a:cs typeface="Arial"/>
                      </a:endParaRPr>
                    </a:p>
                    <a:p>
                      <a:endParaRPr lang="en-GB" dirty="0"/>
                    </a:p>
                  </a:txBody>
                  <a:tcPr>
                    <a:noFill/>
                  </a:tcPr>
                </a:tc>
                <a:extLst>
                  <a:ext uri="{0D108BD9-81ED-4DB2-BD59-A6C34878D82A}">
                    <a16:rowId xmlns:a16="http://schemas.microsoft.com/office/drawing/2014/main" val="347192332"/>
                  </a:ext>
                </a:extLst>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90219" y="367511"/>
            <a:ext cx="9489440" cy="4855210"/>
          </a:xfrm>
          <a:prstGeom prst="rect">
            <a:avLst/>
          </a:prstGeom>
        </p:spPr>
        <p:txBody>
          <a:bodyPr vert="horz" wrap="square" lIns="0" tIns="13335" rIns="0" bIns="0" rtlCol="0">
            <a:spAutoFit/>
          </a:bodyPr>
          <a:lstStyle/>
          <a:p>
            <a:pPr marL="12700" marR="5080">
              <a:lnSpc>
                <a:spcPct val="110000"/>
              </a:lnSpc>
              <a:spcBef>
                <a:spcPts val="105"/>
              </a:spcBef>
              <a:tabLst>
                <a:tab pos="5728970" algn="l"/>
                <a:tab pos="6866255" algn="l"/>
                <a:tab pos="7385684" algn="l"/>
              </a:tabLst>
            </a:pPr>
            <a:r>
              <a:rPr sz="2400" i="1" dirty="0">
                <a:solidFill>
                  <a:srgbClr val="FFFFFF"/>
                </a:solidFill>
                <a:latin typeface="Arial"/>
                <a:cs typeface="Arial"/>
              </a:rPr>
              <a:t>These</a:t>
            </a:r>
            <a:r>
              <a:rPr sz="2400" i="1" spc="-100" dirty="0">
                <a:solidFill>
                  <a:srgbClr val="FFFFFF"/>
                </a:solidFill>
                <a:latin typeface="Arial"/>
                <a:cs typeface="Arial"/>
              </a:rPr>
              <a:t> </a:t>
            </a:r>
            <a:r>
              <a:rPr sz="2400" i="1" dirty="0">
                <a:solidFill>
                  <a:srgbClr val="FFFFFF"/>
                </a:solidFill>
                <a:latin typeface="Arial"/>
                <a:cs typeface="Arial"/>
              </a:rPr>
              <a:t>slides</a:t>
            </a:r>
            <a:r>
              <a:rPr sz="2400" i="1" spc="-80" dirty="0">
                <a:solidFill>
                  <a:srgbClr val="FFFFFF"/>
                </a:solidFill>
                <a:latin typeface="Arial"/>
                <a:cs typeface="Arial"/>
              </a:rPr>
              <a:t> </a:t>
            </a:r>
            <a:r>
              <a:rPr sz="2400" i="1" dirty="0">
                <a:solidFill>
                  <a:srgbClr val="FFFFFF"/>
                </a:solidFill>
                <a:latin typeface="Arial"/>
                <a:cs typeface="Arial"/>
              </a:rPr>
              <a:t>have</a:t>
            </a:r>
            <a:r>
              <a:rPr sz="2400" i="1" spc="-100" dirty="0">
                <a:solidFill>
                  <a:srgbClr val="FFFFFF"/>
                </a:solidFill>
                <a:latin typeface="Arial"/>
                <a:cs typeface="Arial"/>
              </a:rPr>
              <a:t> </a:t>
            </a:r>
            <a:r>
              <a:rPr sz="2400" i="1" dirty="0">
                <a:solidFill>
                  <a:srgbClr val="FFFFFF"/>
                </a:solidFill>
                <a:latin typeface="Arial"/>
                <a:cs typeface="Arial"/>
              </a:rPr>
              <a:t>been</a:t>
            </a:r>
            <a:r>
              <a:rPr sz="2400" i="1" spc="-85" dirty="0">
                <a:solidFill>
                  <a:srgbClr val="FFFFFF"/>
                </a:solidFill>
                <a:latin typeface="Arial"/>
                <a:cs typeface="Arial"/>
              </a:rPr>
              <a:t> </a:t>
            </a:r>
            <a:r>
              <a:rPr sz="2400" i="1" dirty="0">
                <a:solidFill>
                  <a:srgbClr val="FFFFFF"/>
                </a:solidFill>
                <a:latin typeface="Arial"/>
                <a:cs typeface="Arial"/>
              </a:rPr>
              <a:t>provided</a:t>
            </a:r>
            <a:r>
              <a:rPr sz="2400" i="1" spc="-95" dirty="0">
                <a:solidFill>
                  <a:srgbClr val="FFFFFF"/>
                </a:solidFill>
                <a:latin typeface="Arial"/>
                <a:cs typeface="Arial"/>
              </a:rPr>
              <a:t> </a:t>
            </a:r>
            <a:r>
              <a:rPr sz="2400" i="1" dirty="0">
                <a:solidFill>
                  <a:srgbClr val="FFFFFF"/>
                </a:solidFill>
                <a:latin typeface="Arial"/>
                <a:cs typeface="Arial"/>
              </a:rPr>
              <a:t>to</a:t>
            </a:r>
            <a:r>
              <a:rPr sz="2400" i="1" spc="-85" dirty="0">
                <a:solidFill>
                  <a:srgbClr val="FFFFFF"/>
                </a:solidFill>
                <a:latin typeface="Arial"/>
                <a:cs typeface="Arial"/>
              </a:rPr>
              <a:t> </a:t>
            </a:r>
            <a:r>
              <a:rPr sz="2400" i="1" dirty="0">
                <a:solidFill>
                  <a:srgbClr val="FFFFFF"/>
                </a:solidFill>
                <a:latin typeface="Arial"/>
                <a:cs typeface="Arial"/>
              </a:rPr>
              <a:t>highlight</a:t>
            </a:r>
            <a:r>
              <a:rPr sz="2400" i="1" spc="-70" dirty="0">
                <a:solidFill>
                  <a:srgbClr val="FFFFFF"/>
                </a:solidFill>
                <a:latin typeface="Arial"/>
                <a:cs typeface="Arial"/>
              </a:rPr>
              <a:t> </a:t>
            </a:r>
            <a:r>
              <a:rPr sz="2400" i="1" dirty="0">
                <a:solidFill>
                  <a:srgbClr val="FFFFFF"/>
                </a:solidFill>
                <a:latin typeface="Arial"/>
                <a:cs typeface="Arial"/>
              </a:rPr>
              <a:t>issues</a:t>
            </a:r>
            <a:r>
              <a:rPr sz="2400" i="1" spc="-95" dirty="0">
                <a:solidFill>
                  <a:srgbClr val="FFFFFF"/>
                </a:solidFill>
                <a:latin typeface="Arial"/>
                <a:cs typeface="Arial"/>
              </a:rPr>
              <a:t> </a:t>
            </a:r>
            <a:r>
              <a:rPr sz="2400" i="1" dirty="0">
                <a:solidFill>
                  <a:srgbClr val="FFFFFF"/>
                </a:solidFill>
                <a:latin typeface="Arial"/>
                <a:cs typeface="Arial"/>
              </a:rPr>
              <a:t>that</a:t>
            </a:r>
            <a:r>
              <a:rPr sz="2400" i="1" spc="-110" dirty="0">
                <a:solidFill>
                  <a:srgbClr val="FFFFFF"/>
                </a:solidFill>
                <a:latin typeface="Arial"/>
                <a:cs typeface="Arial"/>
              </a:rPr>
              <a:t> </a:t>
            </a:r>
            <a:r>
              <a:rPr sz="2400" i="1" dirty="0">
                <a:solidFill>
                  <a:srgbClr val="FFFFFF"/>
                </a:solidFill>
                <a:latin typeface="Arial"/>
                <a:cs typeface="Arial"/>
              </a:rPr>
              <a:t>may</a:t>
            </a:r>
            <a:r>
              <a:rPr sz="2400" i="1" spc="-80" dirty="0">
                <a:solidFill>
                  <a:srgbClr val="FFFFFF"/>
                </a:solidFill>
                <a:latin typeface="Arial"/>
                <a:cs typeface="Arial"/>
              </a:rPr>
              <a:t> </a:t>
            </a:r>
            <a:r>
              <a:rPr sz="2400" i="1" dirty="0">
                <a:solidFill>
                  <a:srgbClr val="FFFFFF"/>
                </a:solidFill>
                <a:latin typeface="Arial"/>
                <a:cs typeface="Arial"/>
              </a:rPr>
              <a:t>be</a:t>
            </a:r>
            <a:r>
              <a:rPr sz="2400" i="1" spc="-85" dirty="0">
                <a:solidFill>
                  <a:srgbClr val="FFFFFF"/>
                </a:solidFill>
                <a:latin typeface="Arial"/>
                <a:cs typeface="Arial"/>
              </a:rPr>
              <a:t> </a:t>
            </a:r>
            <a:r>
              <a:rPr sz="2400" i="1" spc="-25" dirty="0">
                <a:solidFill>
                  <a:srgbClr val="FFFFFF"/>
                </a:solidFill>
                <a:latin typeface="Arial"/>
                <a:cs typeface="Arial"/>
              </a:rPr>
              <a:t>of </a:t>
            </a:r>
            <a:r>
              <a:rPr sz="2400" i="1" dirty="0">
                <a:solidFill>
                  <a:srgbClr val="FFFFFF"/>
                </a:solidFill>
                <a:latin typeface="Arial"/>
                <a:cs typeface="Arial"/>
              </a:rPr>
              <a:t>interest</a:t>
            </a:r>
            <a:r>
              <a:rPr sz="2400" i="1" spc="-110" dirty="0">
                <a:solidFill>
                  <a:srgbClr val="FFFFFF"/>
                </a:solidFill>
                <a:latin typeface="Arial"/>
                <a:cs typeface="Arial"/>
              </a:rPr>
              <a:t> </a:t>
            </a:r>
            <a:r>
              <a:rPr sz="2400" i="1" spc="-25" dirty="0">
                <a:solidFill>
                  <a:srgbClr val="FFFFFF"/>
                </a:solidFill>
                <a:latin typeface="Arial"/>
                <a:cs typeface="Arial"/>
              </a:rPr>
              <a:t>only.</a:t>
            </a:r>
            <a:r>
              <a:rPr sz="2400" i="1" spc="-85" dirty="0">
                <a:solidFill>
                  <a:srgbClr val="FFFFFF"/>
                </a:solidFill>
                <a:latin typeface="Arial"/>
                <a:cs typeface="Arial"/>
              </a:rPr>
              <a:t> </a:t>
            </a:r>
            <a:r>
              <a:rPr sz="2400" i="1" dirty="0">
                <a:solidFill>
                  <a:srgbClr val="FFFFFF"/>
                </a:solidFill>
                <a:latin typeface="Arial"/>
                <a:cs typeface="Arial"/>
              </a:rPr>
              <a:t>They</a:t>
            </a:r>
            <a:r>
              <a:rPr sz="2400" i="1" spc="-105" dirty="0">
                <a:solidFill>
                  <a:srgbClr val="FFFFFF"/>
                </a:solidFill>
                <a:latin typeface="Arial"/>
                <a:cs typeface="Arial"/>
              </a:rPr>
              <a:t> </a:t>
            </a:r>
            <a:r>
              <a:rPr sz="2400" i="1" dirty="0">
                <a:solidFill>
                  <a:srgbClr val="FFFFFF"/>
                </a:solidFill>
                <a:latin typeface="Arial"/>
                <a:cs typeface="Arial"/>
              </a:rPr>
              <a:t>are</a:t>
            </a:r>
            <a:r>
              <a:rPr sz="2400" i="1" spc="-80" dirty="0">
                <a:solidFill>
                  <a:srgbClr val="FFFFFF"/>
                </a:solidFill>
                <a:latin typeface="Arial"/>
                <a:cs typeface="Arial"/>
              </a:rPr>
              <a:t> </a:t>
            </a:r>
            <a:r>
              <a:rPr sz="2400" i="1" dirty="0">
                <a:solidFill>
                  <a:srgbClr val="FFFFFF"/>
                </a:solidFill>
                <a:latin typeface="Arial"/>
                <a:cs typeface="Arial"/>
              </a:rPr>
              <a:t>not</a:t>
            </a:r>
            <a:r>
              <a:rPr sz="2400" i="1" spc="-105" dirty="0">
                <a:solidFill>
                  <a:srgbClr val="FFFFFF"/>
                </a:solidFill>
                <a:latin typeface="Arial"/>
                <a:cs typeface="Arial"/>
              </a:rPr>
              <a:t> </a:t>
            </a:r>
            <a:r>
              <a:rPr sz="2400" i="1" dirty="0">
                <a:solidFill>
                  <a:srgbClr val="FFFFFF"/>
                </a:solidFill>
                <a:latin typeface="Arial"/>
                <a:cs typeface="Arial"/>
              </a:rPr>
              <a:t>intended</a:t>
            </a:r>
            <a:r>
              <a:rPr sz="2400" i="1" spc="-100" dirty="0">
                <a:solidFill>
                  <a:srgbClr val="FFFFFF"/>
                </a:solidFill>
                <a:latin typeface="Arial"/>
                <a:cs typeface="Arial"/>
              </a:rPr>
              <a:t> </a:t>
            </a:r>
            <a:r>
              <a:rPr sz="2400" i="1" dirty="0">
                <a:solidFill>
                  <a:srgbClr val="FFFFFF"/>
                </a:solidFill>
                <a:latin typeface="Arial"/>
                <a:cs typeface="Arial"/>
              </a:rPr>
              <a:t>to</a:t>
            </a:r>
            <a:r>
              <a:rPr sz="2400" i="1" spc="-90" dirty="0">
                <a:solidFill>
                  <a:srgbClr val="FFFFFF"/>
                </a:solidFill>
                <a:latin typeface="Arial"/>
                <a:cs typeface="Arial"/>
              </a:rPr>
              <a:t> </a:t>
            </a:r>
            <a:r>
              <a:rPr sz="2400" i="1" dirty="0">
                <a:solidFill>
                  <a:srgbClr val="FFFFFF"/>
                </a:solidFill>
                <a:latin typeface="Arial"/>
                <a:cs typeface="Arial"/>
              </a:rPr>
              <a:t>provide</a:t>
            </a:r>
            <a:r>
              <a:rPr sz="2400" i="1" spc="-100" dirty="0">
                <a:solidFill>
                  <a:srgbClr val="FFFFFF"/>
                </a:solidFill>
                <a:latin typeface="Arial"/>
                <a:cs typeface="Arial"/>
              </a:rPr>
              <a:t> </a:t>
            </a:r>
            <a:r>
              <a:rPr sz="2400" i="1" dirty="0">
                <a:solidFill>
                  <a:srgbClr val="FFFFFF"/>
                </a:solidFill>
                <a:latin typeface="Arial"/>
                <a:cs typeface="Arial"/>
              </a:rPr>
              <a:t>guidance</a:t>
            </a:r>
            <a:r>
              <a:rPr sz="2400" i="1" spc="-80" dirty="0">
                <a:solidFill>
                  <a:srgbClr val="FFFFFF"/>
                </a:solidFill>
                <a:latin typeface="Arial"/>
                <a:cs typeface="Arial"/>
              </a:rPr>
              <a:t> </a:t>
            </a:r>
            <a:r>
              <a:rPr sz="2400" i="1" dirty="0">
                <a:solidFill>
                  <a:srgbClr val="FFFFFF"/>
                </a:solidFill>
                <a:latin typeface="Arial"/>
                <a:cs typeface="Arial"/>
              </a:rPr>
              <a:t>on</a:t>
            </a:r>
            <a:r>
              <a:rPr sz="2400" i="1" spc="-90" dirty="0">
                <a:solidFill>
                  <a:srgbClr val="FFFFFF"/>
                </a:solidFill>
                <a:latin typeface="Arial"/>
                <a:cs typeface="Arial"/>
              </a:rPr>
              <a:t> </a:t>
            </a:r>
            <a:r>
              <a:rPr sz="2400" i="1" spc="-10" dirty="0">
                <a:solidFill>
                  <a:srgbClr val="FFFFFF"/>
                </a:solidFill>
                <a:latin typeface="Arial"/>
                <a:cs typeface="Arial"/>
              </a:rPr>
              <a:t>which participants</a:t>
            </a:r>
            <a:r>
              <a:rPr sz="2400" i="1" spc="-105" dirty="0">
                <a:solidFill>
                  <a:srgbClr val="FFFFFF"/>
                </a:solidFill>
                <a:latin typeface="Arial"/>
                <a:cs typeface="Arial"/>
              </a:rPr>
              <a:t> </a:t>
            </a:r>
            <a:r>
              <a:rPr sz="2400" i="1" dirty="0">
                <a:solidFill>
                  <a:srgbClr val="FFFFFF"/>
                </a:solidFill>
                <a:latin typeface="Arial"/>
                <a:cs typeface="Arial"/>
              </a:rPr>
              <a:t>should</a:t>
            </a:r>
            <a:r>
              <a:rPr sz="2400" i="1" spc="-75" dirty="0">
                <a:solidFill>
                  <a:srgbClr val="FFFFFF"/>
                </a:solidFill>
                <a:latin typeface="Arial"/>
                <a:cs typeface="Arial"/>
              </a:rPr>
              <a:t> </a:t>
            </a:r>
            <a:r>
              <a:rPr sz="2400" i="1" dirty="0">
                <a:solidFill>
                  <a:srgbClr val="FFFFFF"/>
                </a:solidFill>
                <a:latin typeface="Arial"/>
                <a:cs typeface="Arial"/>
              </a:rPr>
              <a:t>rely</a:t>
            </a:r>
            <a:r>
              <a:rPr sz="2400" i="1" spc="-85" dirty="0">
                <a:solidFill>
                  <a:srgbClr val="FFFFFF"/>
                </a:solidFill>
                <a:latin typeface="Arial"/>
                <a:cs typeface="Arial"/>
              </a:rPr>
              <a:t> </a:t>
            </a:r>
            <a:r>
              <a:rPr sz="2400" i="1" dirty="0">
                <a:solidFill>
                  <a:srgbClr val="FFFFFF"/>
                </a:solidFill>
                <a:latin typeface="Arial"/>
                <a:cs typeface="Arial"/>
              </a:rPr>
              <a:t>without</a:t>
            </a:r>
            <a:r>
              <a:rPr sz="2400" i="1" spc="-90" dirty="0">
                <a:solidFill>
                  <a:srgbClr val="FFFFFF"/>
                </a:solidFill>
                <a:latin typeface="Arial"/>
                <a:cs typeface="Arial"/>
              </a:rPr>
              <a:t> </a:t>
            </a:r>
            <a:r>
              <a:rPr sz="2400" i="1" dirty="0">
                <a:solidFill>
                  <a:srgbClr val="FFFFFF"/>
                </a:solidFill>
                <a:latin typeface="Arial"/>
                <a:cs typeface="Arial"/>
              </a:rPr>
              <a:t>seeking</a:t>
            </a:r>
            <a:r>
              <a:rPr sz="2400" i="1" spc="-85" dirty="0">
                <a:solidFill>
                  <a:srgbClr val="FFFFFF"/>
                </a:solidFill>
                <a:latin typeface="Arial"/>
                <a:cs typeface="Arial"/>
              </a:rPr>
              <a:t> </a:t>
            </a:r>
            <a:r>
              <a:rPr sz="2400" i="1" dirty="0">
                <a:solidFill>
                  <a:srgbClr val="FFFFFF"/>
                </a:solidFill>
                <a:latin typeface="Arial"/>
                <a:cs typeface="Arial"/>
              </a:rPr>
              <a:t>further</a:t>
            </a:r>
            <a:r>
              <a:rPr sz="2400" i="1" spc="-110" dirty="0">
                <a:solidFill>
                  <a:srgbClr val="FFFFFF"/>
                </a:solidFill>
                <a:latin typeface="Arial"/>
                <a:cs typeface="Arial"/>
              </a:rPr>
              <a:t> </a:t>
            </a:r>
            <a:r>
              <a:rPr sz="2400" i="1" spc="-10" dirty="0">
                <a:solidFill>
                  <a:srgbClr val="FFFFFF"/>
                </a:solidFill>
                <a:latin typeface="Arial"/>
                <a:cs typeface="Arial"/>
              </a:rPr>
              <a:t>advice</a:t>
            </a:r>
            <a:r>
              <a:rPr sz="2400" i="1" dirty="0">
                <a:solidFill>
                  <a:srgbClr val="FFFFFF"/>
                </a:solidFill>
                <a:latin typeface="Arial"/>
                <a:cs typeface="Arial"/>
              </a:rPr>
              <a:t>	i.e.</a:t>
            </a:r>
            <a:r>
              <a:rPr sz="2400" i="1" spc="-70" dirty="0">
                <a:solidFill>
                  <a:srgbClr val="FFFFFF"/>
                </a:solidFill>
                <a:latin typeface="Arial"/>
                <a:cs typeface="Arial"/>
              </a:rPr>
              <a:t> </a:t>
            </a:r>
            <a:r>
              <a:rPr sz="2400" i="1" dirty="0">
                <a:solidFill>
                  <a:srgbClr val="FFFFFF"/>
                </a:solidFill>
                <a:latin typeface="Arial"/>
                <a:cs typeface="Arial"/>
              </a:rPr>
              <a:t>they</a:t>
            </a:r>
            <a:r>
              <a:rPr sz="2400" i="1" spc="-65" dirty="0">
                <a:solidFill>
                  <a:srgbClr val="FFFFFF"/>
                </a:solidFill>
                <a:latin typeface="Arial"/>
                <a:cs typeface="Arial"/>
              </a:rPr>
              <a:t> </a:t>
            </a:r>
            <a:r>
              <a:rPr sz="2400" i="1" dirty="0">
                <a:solidFill>
                  <a:srgbClr val="FFFFFF"/>
                </a:solidFill>
                <a:latin typeface="Arial"/>
                <a:cs typeface="Arial"/>
              </a:rPr>
              <a:t>are</a:t>
            </a:r>
            <a:r>
              <a:rPr sz="2400" i="1" spc="-55" dirty="0">
                <a:solidFill>
                  <a:srgbClr val="FFFFFF"/>
                </a:solidFill>
                <a:latin typeface="Arial"/>
                <a:cs typeface="Arial"/>
              </a:rPr>
              <a:t> </a:t>
            </a:r>
            <a:r>
              <a:rPr sz="2400" i="1" spc="-25" dirty="0">
                <a:solidFill>
                  <a:srgbClr val="FFFFFF"/>
                </a:solidFill>
                <a:latin typeface="Arial"/>
                <a:cs typeface="Arial"/>
              </a:rPr>
              <a:t>not </a:t>
            </a:r>
            <a:r>
              <a:rPr sz="2400" i="1" dirty="0">
                <a:solidFill>
                  <a:srgbClr val="FFFFFF"/>
                </a:solidFill>
                <a:latin typeface="Arial"/>
                <a:cs typeface="Arial"/>
              </a:rPr>
              <a:t>intended</a:t>
            </a:r>
            <a:r>
              <a:rPr sz="2400" i="1" spc="-65" dirty="0">
                <a:solidFill>
                  <a:srgbClr val="FFFFFF"/>
                </a:solidFill>
                <a:latin typeface="Arial"/>
                <a:cs typeface="Arial"/>
              </a:rPr>
              <a:t> </a:t>
            </a:r>
            <a:r>
              <a:rPr sz="2400" i="1" dirty="0">
                <a:solidFill>
                  <a:srgbClr val="FFFFFF"/>
                </a:solidFill>
                <a:latin typeface="Arial"/>
                <a:cs typeface="Arial"/>
              </a:rPr>
              <a:t>to</a:t>
            </a:r>
            <a:r>
              <a:rPr sz="2400" i="1" spc="-55" dirty="0">
                <a:solidFill>
                  <a:srgbClr val="FFFFFF"/>
                </a:solidFill>
                <a:latin typeface="Arial"/>
                <a:cs typeface="Arial"/>
              </a:rPr>
              <a:t> </a:t>
            </a:r>
            <a:r>
              <a:rPr sz="2400" i="1" dirty="0">
                <a:solidFill>
                  <a:srgbClr val="FFFFFF"/>
                </a:solidFill>
                <a:latin typeface="Arial"/>
                <a:cs typeface="Arial"/>
              </a:rPr>
              <a:t>be</a:t>
            </a:r>
            <a:r>
              <a:rPr sz="2400" i="1" spc="-55" dirty="0">
                <a:solidFill>
                  <a:srgbClr val="FFFFFF"/>
                </a:solidFill>
                <a:latin typeface="Arial"/>
                <a:cs typeface="Arial"/>
              </a:rPr>
              <a:t> </a:t>
            </a:r>
            <a:r>
              <a:rPr sz="2400" i="1" dirty="0">
                <a:solidFill>
                  <a:srgbClr val="FFFFFF"/>
                </a:solidFill>
                <a:latin typeface="Arial"/>
                <a:cs typeface="Arial"/>
              </a:rPr>
              <a:t>a</a:t>
            </a:r>
            <a:r>
              <a:rPr sz="2400" i="1" spc="-50" dirty="0">
                <a:solidFill>
                  <a:srgbClr val="FFFFFF"/>
                </a:solidFill>
                <a:latin typeface="Arial"/>
                <a:cs typeface="Arial"/>
              </a:rPr>
              <a:t> </a:t>
            </a:r>
            <a:r>
              <a:rPr sz="2400" i="1" dirty="0">
                <a:solidFill>
                  <a:srgbClr val="FFFFFF"/>
                </a:solidFill>
                <a:latin typeface="Arial"/>
                <a:cs typeface="Arial"/>
              </a:rPr>
              <a:t>substitute</a:t>
            </a:r>
            <a:r>
              <a:rPr sz="2400" i="1" spc="-95" dirty="0">
                <a:solidFill>
                  <a:srgbClr val="FFFFFF"/>
                </a:solidFill>
                <a:latin typeface="Arial"/>
                <a:cs typeface="Arial"/>
              </a:rPr>
              <a:t> </a:t>
            </a:r>
            <a:r>
              <a:rPr sz="2400" i="1" dirty="0">
                <a:solidFill>
                  <a:srgbClr val="FFFFFF"/>
                </a:solidFill>
                <a:latin typeface="Arial"/>
                <a:cs typeface="Arial"/>
              </a:rPr>
              <a:t>for</a:t>
            </a:r>
            <a:r>
              <a:rPr sz="2400" i="1" spc="-70" dirty="0">
                <a:solidFill>
                  <a:srgbClr val="FFFFFF"/>
                </a:solidFill>
                <a:latin typeface="Arial"/>
                <a:cs typeface="Arial"/>
              </a:rPr>
              <a:t> </a:t>
            </a:r>
            <a:r>
              <a:rPr sz="2400" i="1" spc="-20" dirty="0">
                <a:solidFill>
                  <a:srgbClr val="FFFFFF"/>
                </a:solidFill>
                <a:latin typeface="Arial"/>
                <a:cs typeface="Arial"/>
              </a:rPr>
              <a:t>up-</a:t>
            </a:r>
            <a:r>
              <a:rPr sz="2400" i="1" spc="-10" dirty="0">
                <a:solidFill>
                  <a:srgbClr val="FFFFFF"/>
                </a:solidFill>
                <a:latin typeface="Arial"/>
                <a:cs typeface="Arial"/>
              </a:rPr>
              <a:t>to-date,</a:t>
            </a:r>
            <a:r>
              <a:rPr sz="2400" i="1" dirty="0">
                <a:solidFill>
                  <a:srgbClr val="FFFFFF"/>
                </a:solidFill>
                <a:latin typeface="Arial"/>
                <a:cs typeface="Arial"/>
              </a:rPr>
              <a:t>	fact</a:t>
            </a:r>
            <a:r>
              <a:rPr sz="2400" i="1" spc="-110" dirty="0">
                <a:solidFill>
                  <a:srgbClr val="FFFFFF"/>
                </a:solidFill>
                <a:latin typeface="Arial"/>
                <a:cs typeface="Arial"/>
              </a:rPr>
              <a:t> </a:t>
            </a:r>
            <a:r>
              <a:rPr sz="2400" i="1" dirty="0">
                <a:solidFill>
                  <a:srgbClr val="FFFFFF"/>
                </a:solidFill>
                <a:latin typeface="Arial"/>
                <a:cs typeface="Arial"/>
              </a:rPr>
              <a:t>specific</a:t>
            </a:r>
            <a:r>
              <a:rPr sz="2400" i="1" spc="-90" dirty="0">
                <a:solidFill>
                  <a:srgbClr val="FFFFFF"/>
                </a:solidFill>
                <a:latin typeface="Arial"/>
                <a:cs typeface="Arial"/>
              </a:rPr>
              <a:t> </a:t>
            </a:r>
            <a:r>
              <a:rPr sz="2400" i="1" spc="-25" dirty="0">
                <a:solidFill>
                  <a:srgbClr val="FFFFFF"/>
                </a:solidFill>
                <a:latin typeface="Arial"/>
                <a:cs typeface="Arial"/>
              </a:rPr>
              <a:t>and </a:t>
            </a:r>
            <a:r>
              <a:rPr sz="2400" i="1" spc="-10" dirty="0">
                <a:solidFill>
                  <a:srgbClr val="FFFFFF"/>
                </a:solidFill>
                <a:latin typeface="Arial"/>
                <a:cs typeface="Arial"/>
              </a:rPr>
              <a:t>comprehensive</a:t>
            </a:r>
            <a:r>
              <a:rPr sz="2400" i="1" spc="-85" dirty="0">
                <a:solidFill>
                  <a:srgbClr val="FFFFFF"/>
                </a:solidFill>
                <a:latin typeface="Arial"/>
                <a:cs typeface="Arial"/>
              </a:rPr>
              <a:t> </a:t>
            </a:r>
            <a:r>
              <a:rPr sz="2400" i="1" dirty="0">
                <a:solidFill>
                  <a:srgbClr val="FFFFFF"/>
                </a:solidFill>
                <a:latin typeface="Arial"/>
                <a:cs typeface="Arial"/>
              </a:rPr>
              <a:t>legal</a:t>
            </a:r>
            <a:r>
              <a:rPr sz="2400" i="1" spc="-80" dirty="0">
                <a:solidFill>
                  <a:srgbClr val="FFFFFF"/>
                </a:solidFill>
                <a:latin typeface="Arial"/>
                <a:cs typeface="Arial"/>
              </a:rPr>
              <a:t> </a:t>
            </a:r>
            <a:r>
              <a:rPr sz="2400" i="1" dirty="0">
                <a:solidFill>
                  <a:srgbClr val="FFFFFF"/>
                </a:solidFill>
                <a:latin typeface="Arial"/>
                <a:cs typeface="Arial"/>
              </a:rPr>
              <a:t>or</a:t>
            </a:r>
            <a:r>
              <a:rPr sz="2400" i="1" spc="-80" dirty="0">
                <a:solidFill>
                  <a:srgbClr val="FFFFFF"/>
                </a:solidFill>
                <a:latin typeface="Arial"/>
                <a:cs typeface="Arial"/>
              </a:rPr>
              <a:t> </a:t>
            </a:r>
            <a:r>
              <a:rPr sz="2400" i="1" dirty="0">
                <a:solidFill>
                  <a:srgbClr val="FFFFFF"/>
                </a:solidFill>
                <a:latin typeface="Arial"/>
                <a:cs typeface="Arial"/>
              </a:rPr>
              <a:t>other</a:t>
            </a:r>
            <a:r>
              <a:rPr sz="2400" i="1" spc="-100" dirty="0">
                <a:solidFill>
                  <a:srgbClr val="FFFFFF"/>
                </a:solidFill>
                <a:latin typeface="Arial"/>
                <a:cs typeface="Arial"/>
              </a:rPr>
              <a:t> </a:t>
            </a:r>
            <a:r>
              <a:rPr sz="2400" i="1" spc="-10" dirty="0">
                <a:solidFill>
                  <a:srgbClr val="FFFFFF"/>
                </a:solidFill>
                <a:latin typeface="Arial"/>
                <a:cs typeface="Arial"/>
              </a:rPr>
              <a:t>professional</a:t>
            </a:r>
            <a:r>
              <a:rPr sz="2400" i="1" spc="-105" dirty="0">
                <a:solidFill>
                  <a:srgbClr val="FFFFFF"/>
                </a:solidFill>
                <a:latin typeface="Arial"/>
                <a:cs typeface="Arial"/>
              </a:rPr>
              <a:t> </a:t>
            </a:r>
            <a:r>
              <a:rPr sz="2400" i="1" spc="-10" dirty="0">
                <a:solidFill>
                  <a:srgbClr val="FFFFFF"/>
                </a:solidFill>
                <a:latin typeface="Arial"/>
                <a:cs typeface="Arial"/>
              </a:rPr>
              <a:t>advice.</a:t>
            </a:r>
            <a:r>
              <a:rPr sz="2400" i="1" dirty="0">
                <a:solidFill>
                  <a:srgbClr val="FFFFFF"/>
                </a:solidFill>
                <a:latin typeface="Arial"/>
                <a:cs typeface="Arial"/>
              </a:rPr>
              <a:t>	If</a:t>
            </a:r>
            <a:r>
              <a:rPr sz="2400" i="1" spc="-90" dirty="0">
                <a:solidFill>
                  <a:srgbClr val="FFFFFF"/>
                </a:solidFill>
                <a:latin typeface="Arial"/>
                <a:cs typeface="Arial"/>
              </a:rPr>
              <a:t> </a:t>
            </a:r>
            <a:r>
              <a:rPr sz="2400" i="1" dirty="0">
                <a:solidFill>
                  <a:srgbClr val="FFFFFF"/>
                </a:solidFill>
                <a:latin typeface="Arial"/>
                <a:cs typeface="Arial"/>
              </a:rPr>
              <a:t>you</a:t>
            </a:r>
            <a:r>
              <a:rPr sz="2400" i="1" spc="-60" dirty="0">
                <a:solidFill>
                  <a:srgbClr val="FFFFFF"/>
                </a:solidFill>
                <a:latin typeface="Arial"/>
                <a:cs typeface="Arial"/>
              </a:rPr>
              <a:t> </a:t>
            </a:r>
            <a:r>
              <a:rPr sz="2400" i="1" dirty="0">
                <a:solidFill>
                  <a:srgbClr val="FFFFFF"/>
                </a:solidFill>
                <a:latin typeface="Arial"/>
                <a:cs typeface="Arial"/>
              </a:rPr>
              <a:t>have</a:t>
            </a:r>
            <a:r>
              <a:rPr sz="2400" i="1" spc="-50" dirty="0">
                <a:solidFill>
                  <a:srgbClr val="FFFFFF"/>
                </a:solidFill>
                <a:latin typeface="Arial"/>
                <a:cs typeface="Arial"/>
              </a:rPr>
              <a:t> </a:t>
            </a:r>
            <a:r>
              <a:rPr sz="2400" i="1" spc="-25" dirty="0">
                <a:solidFill>
                  <a:srgbClr val="FFFFFF"/>
                </a:solidFill>
                <a:latin typeface="Arial"/>
                <a:cs typeface="Arial"/>
              </a:rPr>
              <a:t>any </a:t>
            </a:r>
            <a:r>
              <a:rPr sz="2400" i="1" dirty="0">
                <a:solidFill>
                  <a:srgbClr val="FFFFFF"/>
                </a:solidFill>
                <a:latin typeface="Arial"/>
                <a:cs typeface="Arial"/>
              </a:rPr>
              <a:t>questions</a:t>
            </a:r>
            <a:r>
              <a:rPr sz="2400" i="1" spc="-110" dirty="0">
                <a:solidFill>
                  <a:srgbClr val="FFFFFF"/>
                </a:solidFill>
                <a:latin typeface="Arial"/>
                <a:cs typeface="Arial"/>
              </a:rPr>
              <a:t> </a:t>
            </a:r>
            <a:r>
              <a:rPr sz="2400" i="1" dirty="0">
                <a:solidFill>
                  <a:srgbClr val="FFFFFF"/>
                </a:solidFill>
                <a:latin typeface="Arial"/>
                <a:cs typeface="Arial"/>
              </a:rPr>
              <a:t>arising</a:t>
            </a:r>
            <a:r>
              <a:rPr sz="2400" i="1" spc="-80" dirty="0">
                <a:solidFill>
                  <a:srgbClr val="FFFFFF"/>
                </a:solidFill>
                <a:latin typeface="Arial"/>
                <a:cs typeface="Arial"/>
              </a:rPr>
              <a:t> </a:t>
            </a:r>
            <a:r>
              <a:rPr sz="2400" i="1" dirty="0">
                <a:solidFill>
                  <a:srgbClr val="FFFFFF"/>
                </a:solidFill>
                <a:latin typeface="Arial"/>
                <a:cs typeface="Arial"/>
              </a:rPr>
              <a:t>out</a:t>
            </a:r>
            <a:r>
              <a:rPr sz="2400" i="1" spc="-90" dirty="0">
                <a:solidFill>
                  <a:srgbClr val="FFFFFF"/>
                </a:solidFill>
                <a:latin typeface="Arial"/>
                <a:cs typeface="Arial"/>
              </a:rPr>
              <a:t> </a:t>
            </a:r>
            <a:r>
              <a:rPr sz="2400" i="1" dirty="0">
                <a:solidFill>
                  <a:srgbClr val="FFFFFF"/>
                </a:solidFill>
                <a:latin typeface="Arial"/>
                <a:cs typeface="Arial"/>
              </a:rPr>
              <a:t>of</a:t>
            </a:r>
            <a:r>
              <a:rPr sz="2400" i="1" spc="-95" dirty="0">
                <a:solidFill>
                  <a:srgbClr val="FFFFFF"/>
                </a:solidFill>
                <a:latin typeface="Arial"/>
                <a:cs typeface="Arial"/>
              </a:rPr>
              <a:t> </a:t>
            </a:r>
            <a:r>
              <a:rPr sz="2400" i="1" dirty="0">
                <a:solidFill>
                  <a:srgbClr val="FFFFFF"/>
                </a:solidFill>
                <a:latin typeface="Arial"/>
                <a:cs typeface="Arial"/>
              </a:rPr>
              <a:t>the</a:t>
            </a:r>
            <a:r>
              <a:rPr sz="2400" i="1" spc="-90" dirty="0">
                <a:solidFill>
                  <a:srgbClr val="FFFFFF"/>
                </a:solidFill>
                <a:latin typeface="Arial"/>
                <a:cs typeface="Arial"/>
              </a:rPr>
              <a:t> </a:t>
            </a:r>
            <a:r>
              <a:rPr sz="2400" i="1" dirty="0">
                <a:solidFill>
                  <a:srgbClr val="FFFFFF"/>
                </a:solidFill>
                <a:latin typeface="Arial"/>
                <a:cs typeface="Arial"/>
              </a:rPr>
              <a:t>issues</a:t>
            </a:r>
            <a:r>
              <a:rPr sz="2400" i="1" spc="-85" dirty="0">
                <a:solidFill>
                  <a:srgbClr val="FFFFFF"/>
                </a:solidFill>
                <a:latin typeface="Arial"/>
                <a:cs typeface="Arial"/>
              </a:rPr>
              <a:t> </a:t>
            </a:r>
            <a:r>
              <a:rPr sz="2400" i="1" dirty="0">
                <a:solidFill>
                  <a:srgbClr val="FFFFFF"/>
                </a:solidFill>
                <a:latin typeface="Arial"/>
                <a:cs typeface="Arial"/>
              </a:rPr>
              <a:t>raised,</a:t>
            </a:r>
            <a:r>
              <a:rPr sz="2400" i="1" spc="-100" dirty="0">
                <a:solidFill>
                  <a:srgbClr val="FFFFFF"/>
                </a:solidFill>
                <a:latin typeface="Arial"/>
                <a:cs typeface="Arial"/>
              </a:rPr>
              <a:t> </a:t>
            </a:r>
            <a:r>
              <a:rPr sz="2400" i="1" dirty="0">
                <a:solidFill>
                  <a:srgbClr val="FFFFFF"/>
                </a:solidFill>
                <a:latin typeface="Arial"/>
                <a:cs typeface="Arial"/>
              </a:rPr>
              <a:t>please</a:t>
            </a:r>
            <a:r>
              <a:rPr sz="2400" i="1" spc="-75" dirty="0">
                <a:solidFill>
                  <a:srgbClr val="FFFFFF"/>
                </a:solidFill>
                <a:latin typeface="Arial"/>
                <a:cs typeface="Arial"/>
              </a:rPr>
              <a:t> </a:t>
            </a:r>
            <a:r>
              <a:rPr sz="2400" i="1" dirty="0">
                <a:solidFill>
                  <a:srgbClr val="FFFFFF"/>
                </a:solidFill>
                <a:latin typeface="Arial"/>
                <a:cs typeface="Arial"/>
              </a:rPr>
              <a:t>contact</a:t>
            </a:r>
            <a:r>
              <a:rPr sz="2400" i="1" spc="-120" dirty="0">
                <a:solidFill>
                  <a:srgbClr val="FFFFFF"/>
                </a:solidFill>
                <a:latin typeface="Arial"/>
                <a:cs typeface="Arial"/>
              </a:rPr>
              <a:t> </a:t>
            </a:r>
            <a:r>
              <a:rPr sz="2400" i="1" spc="-25" dirty="0">
                <a:solidFill>
                  <a:srgbClr val="FFFFFF"/>
                </a:solidFill>
                <a:latin typeface="Arial"/>
                <a:cs typeface="Arial"/>
              </a:rPr>
              <a:t>us.</a:t>
            </a:r>
            <a:endParaRPr sz="2400">
              <a:latin typeface="Arial"/>
              <a:cs typeface="Arial"/>
            </a:endParaRPr>
          </a:p>
          <a:p>
            <a:pPr>
              <a:lnSpc>
                <a:spcPct val="100000"/>
              </a:lnSpc>
            </a:pPr>
            <a:endParaRPr sz="2400">
              <a:latin typeface="Arial"/>
              <a:cs typeface="Arial"/>
            </a:endParaRPr>
          </a:p>
          <a:p>
            <a:pPr>
              <a:lnSpc>
                <a:spcPct val="100000"/>
              </a:lnSpc>
              <a:spcBef>
                <a:spcPts val="815"/>
              </a:spcBef>
            </a:pPr>
            <a:endParaRPr sz="2400">
              <a:latin typeface="Arial"/>
              <a:cs typeface="Arial"/>
            </a:endParaRPr>
          </a:p>
          <a:p>
            <a:pPr marL="12700" marR="519430">
              <a:lnSpc>
                <a:spcPct val="110000"/>
              </a:lnSpc>
            </a:pPr>
            <a:r>
              <a:rPr sz="2400" i="1" spc="-30" dirty="0">
                <a:solidFill>
                  <a:srgbClr val="FFFFFF"/>
                </a:solidFill>
                <a:latin typeface="Arial"/>
                <a:cs typeface="Arial"/>
                <a:hlinkClick r:id="rId2"/>
              </a:rPr>
              <a:t>www.kingsleynapley.co.uk</a:t>
            </a:r>
            <a:r>
              <a:rPr sz="2400" i="1" spc="-100" dirty="0">
                <a:solidFill>
                  <a:srgbClr val="FFFFFF"/>
                </a:solidFill>
                <a:latin typeface="Arial"/>
                <a:cs typeface="Arial"/>
              </a:rPr>
              <a:t> </a:t>
            </a:r>
            <a:r>
              <a:rPr sz="2400" i="1" dirty="0">
                <a:solidFill>
                  <a:srgbClr val="FFFFFF"/>
                </a:solidFill>
                <a:latin typeface="Arial"/>
                <a:cs typeface="Arial"/>
              </a:rPr>
              <a:t>/</a:t>
            </a:r>
            <a:r>
              <a:rPr sz="2400" i="1" spc="-55" dirty="0">
                <a:solidFill>
                  <a:srgbClr val="FFFFFF"/>
                </a:solidFill>
                <a:latin typeface="Arial"/>
                <a:cs typeface="Arial"/>
              </a:rPr>
              <a:t> </a:t>
            </a:r>
            <a:r>
              <a:rPr sz="2400" i="1" dirty="0">
                <a:solidFill>
                  <a:srgbClr val="FFFFFF"/>
                </a:solidFill>
                <a:latin typeface="Arial"/>
                <a:cs typeface="Arial"/>
              </a:rPr>
              <a:t>Kingsley</a:t>
            </a:r>
            <a:r>
              <a:rPr sz="2400" i="1" spc="-50" dirty="0">
                <a:solidFill>
                  <a:srgbClr val="FFFFFF"/>
                </a:solidFill>
                <a:latin typeface="Arial"/>
                <a:cs typeface="Arial"/>
              </a:rPr>
              <a:t> </a:t>
            </a:r>
            <a:r>
              <a:rPr sz="2400" i="1" dirty="0">
                <a:solidFill>
                  <a:srgbClr val="FFFFFF"/>
                </a:solidFill>
                <a:latin typeface="Arial"/>
                <a:cs typeface="Arial"/>
              </a:rPr>
              <a:t>Napley</a:t>
            </a:r>
            <a:r>
              <a:rPr sz="2400" i="1" spc="-50" dirty="0">
                <a:solidFill>
                  <a:srgbClr val="FFFFFF"/>
                </a:solidFill>
                <a:latin typeface="Arial"/>
                <a:cs typeface="Arial"/>
              </a:rPr>
              <a:t> </a:t>
            </a:r>
            <a:r>
              <a:rPr sz="2400" i="1" dirty="0">
                <a:solidFill>
                  <a:srgbClr val="FFFFFF"/>
                </a:solidFill>
                <a:latin typeface="Arial"/>
                <a:cs typeface="Arial"/>
              </a:rPr>
              <a:t>LLP</a:t>
            </a:r>
            <a:r>
              <a:rPr sz="2400" i="1" spc="-150" dirty="0">
                <a:solidFill>
                  <a:srgbClr val="FFFFFF"/>
                </a:solidFill>
                <a:latin typeface="Arial"/>
                <a:cs typeface="Arial"/>
              </a:rPr>
              <a:t> </a:t>
            </a:r>
            <a:r>
              <a:rPr sz="2400" i="1" dirty="0">
                <a:solidFill>
                  <a:srgbClr val="FFFFFF"/>
                </a:solidFill>
                <a:latin typeface="Arial"/>
                <a:cs typeface="Arial"/>
              </a:rPr>
              <a:t>is</a:t>
            </a:r>
            <a:r>
              <a:rPr sz="2400" i="1" spc="-55" dirty="0">
                <a:solidFill>
                  <a:srgbClr val="FFFFFF"/>
                </a:solidFill>
                <a:latin typeface="Arial"/>
                <a:cs typeface="Arial"/>
              </a:rPr>
              <a:t> </a:t>
            </a:r>
            <a:r>
              <a:rPr sz="2400" i="1" spc="-10" dirty="0">
                <a:solidFill>
                  <a:srgbClr val="FFFFFF"/>
                </a:solidFill>
                <a:latin typeface="Arial"/>
                <a:cs typeface="Arial"/>
              </a:rPr>
              <a:t>authorised</a:t>
            </a:r>
            <a:r>
              <a:rPr sz="2400" i="1" spc="-85" dirty="0">
                <a:solidFill>
                  <a:srgbClr val="FFFFFF"/>
                </a:solidFill>
                <a:latin typeface="Arial"/>
                <a:cs typeface="Arial"/>
              </a:rPr>
              <a:t> </a:t>
            </a:r>
            <a:r>
              <a:rPr sz="2400" i="1" spc="-25" dirty="0">
                <a:solidFill>
                  <a:srgbClr val="FFFFFF"/>
                </a:solidFill>
                <a:latin typeface="Arial"/>
                <a:cs typeface="Arial"/>
              </a:rPr>
              <a:t>and </a:t>
            </a:r>
            <a:r>
              <a:rPr sz="2400" i="1" spc="-10" dirty="0">
                <a:solidFill>
                  <a:srgbClr val="FFFFFF"/>
                </a:solidFill>
                <a:latin typeface="Arial"/>
                <a:cs typeface="Arial"/>
              </a:rPr>
              <a:t>regulated</a:t>
            </a:r>
            <a:r>
              <a:rPr sz="2400" i="1" spc="-90" dirty="0">
                <a:solidFill>
                  <a:srgbClr val="FFFFFF"/>
                </a:solidFill>
                <a:latin typeface="Arial"/>
                <a:cs typeface="Arial"/>
              </a:rPr>
              <a:t> </a:t>
            </a:r>
            <a:r>
              <a:rPr sz="2400" i="1" dirty="0">
                <a:solidFill>
                  <a:srgbClr val="FFFFFF"/>
                </a:solidFill>
                <a:latin typeface="Arial"/>
                <a:cs typeface="Arial"/>
              </a:rPr>
              <a:t>by</a:t>
            </a:r>
            <a:r>
              <a:rPr sz="2400" i="1" spc="-55" dirty="0">
                <a:solidFill>
                  <a:srgbClr val="FFFFFF"/>
                </a:solidFill>
                <a:latin typeface="Arial"/>
                <a:cs typeface="Arial"/>
              </a:rPr>
              <a:t> </a:t>
            </a:r>
            <a:r>
              <a:rPr sz="2400" i="1" dirty="0">
                <a:solidFill>
                  <a:srgbClr val="FFFFFF"/>
                </a:solidFill>
                <a:latin typeface="Arial"/>
                <a:cs typeface="Arial"/>
              </a:rPr>
              <a:t>the</a:t>
            </a:r>
            <a:r>
              <a:rPr sz="2400" i="1" spc="-70" dirty="0">
                <a:solidFill>
                  <a:srgbClr val="FFFFFF"/>
                </a:solidFill>
                <a:latin typeface="Arial"/>
                <a:cs typeface="Arial"/>
              </a:rPr>
              <a:t> </a:t>
            </a:r>
            <a:r>
              <a:rPr sz="2400" i="1" dirty="0">
                <a:solidFill>
                  <a:srgbClr val="FFFFFF"/>
                </a:solidFill>
                <a:latin typeface="Arial"/>
                <a:cs typeface="Arial"/>
              </a:rPr>
              <a:t>Solicitors</a:t>
            </a:r>
            <a:r>
              <a:rPr sz="2400" i="1" spc="-75" dirty="0">
                <a:solidFill>
                  <a:srgbClr val="FFFFFF"/>
                </a:solidFill>
                <a:latin typeface="Arial"/>
                <a:cs typeface="Arial"/>
              </a:rPr>
              <a:t> </a:t>
            </a:r>
            <a:r>
              <a:rPr sz="2400" i="1" spc="-20" dirty="0">
                <a:solidFill>
                  <a:srgbClr val="FFFFFF"/>
                </a:solidFill>
                <a:latin typeface="Arial"/>
                <a:cs typeface="Arial"/>
              </a:rPr>
              <a:t>Regulation</a:t>
            </a:r>
            <a:r>
              <a:rPr sz="2400" i="1" spc="-145" dirty="0">
                <a:solidFill>
                  <a:srgbClr val="FFFFFF"/>
                </a:solidFill>
                <a:latin typeface="Arial"/>
                <a:cs typeface="Arial"/>
              </a:rPr>
              <a:t> </a:t>
            </a:r>
            <a:r>
              <a:rPr sz="2400" i="1" spc="-10" dirty="0">
                <a:solidFill>
                  <a:srgbClr val="FFFFFF"/>
                </a:solidFill>
                <a:latin typeface="Arial"/>
                <a:cs typeface="Arial"/>
              </a:rPr>
              <a:t>Authority</a:t>
            </a:r>
            <a:endParaRPr sz="2400">
              <a:latin typeface="Arial"/>
              <a:cs typeface="Arial"/>
            </a:endParaRPr>
          </a:p>
          <a:p>
            <a:pPr>
              <a:lnSpc>
                <a:spcPct val="100000"/>
              </a:lnSpc>
              <a:spcBef>
                <a:spcPts val="700"/>
              </a:spcBef>
            </a:pPr>
            <a:endParaRPr sz="2400">
              <a:latin typeface="Arial"/>
              <a:cs typeface="Arial"/>
            </a:endParaRPr>
          </a:p>
          <a:p>
            <a:pPr marL="12700">
              <a:lnSpc>
                <a:spcPct val="100000"/>
              </a:lnSpc>
            </a:pPr>
            <a:r>
              <a:rPr sz="2400" i="1" dirty="0">
                <a:solidFill>
                  <a:srgbClr val="FFFFFF"/>
                </a:solidFill>
                <a:latin typeface="Arial"/>
                <a:cs typeface="Arial"/>
              </a:rPr>
              <a:t>©</a:t>
            </a:r>
            <a:r>
              <a:rPr sz="2400" i="1" spc="-105" dirty="0">
                <a:solidFill>
                  <a:srgbClr val="FFFFFF"/>
                </a:solidFill>
                <a:latin typeface="Arial"/>
                <a:cs typeface="Arial"/>
              </a:rPr>
              <a:t> </a:t>
            </a:r>
            <a:r>
              <a:rPr sz="2400" i="1" dirty="0">
                <a:solidFill>
                  <a:srgbClr val="FFFFFF"/>
                </a:solidFill>
                <a:latin typeface="Arial"/>
                <a:cs typeface="Arial"/>
              </a:rPr>
              <a:t>Kingsley</a:t>
            </a:r>
            <a:r>
              <a:rPr sz="2400" i="1" spc="-90" dirty="0">
                <a:solidFill>
                  <a:srgbClr val="FFFFFF"/>
                </a:solidFill>
                <a:latin typeface="Arial"/>
                <a:cs typeface="Arial"/>
              </a:rPr>
              <a:t> </a:t>
            </a:r>
            <a:r>
              <a:rPr sz="2400" i="1" dirty="0">
                <a:solidFill>
                  <a:srgbClr val="FFFFFF"/>
                </a:solidFill>
                <a:latin typeface="Arial"/>
                <a:cs typeface="Arial"/>
              </a:rPr>
              <a:t>Napley</a:t>
            </a:r>
            <a:r>
              <a:rPr sz="2400" i="1" spc="-90" dirty="0">
                <a:solidFill>
                  <a:srgbClr val="FFFFFF"/>
                </a:solidFill>
                <a:latin typeface="Arial"/>
                <a:cs typeface="Arial"/>
              </a:rPr>
              <a:t> </a:t>
            </a:r>
            <a:r>
              <a:rPr sz="2400" i="1" spc="-25" dirty="0">
                <a:solidFill>
                  <a:srgbClr val="FFFFFF"/>
                </a:solidFill>
                <a:latin typeface="Arial"/>
                <a:cs typeface="Arial"/>
              </a:rPr>
              <a:t>LLP</a:t>
            </a:r>
            <a:endParaRPr sz="2400">
              <a:latin typeface="Arial"/>
              <a:cs typeface="Arial"/>
            </a:endParaRPr>
          </a:p>
        </p:txBody>
      </p:sp>
      <p:sp>
        <p:nvSpPr>
          <p:cNvPr id="3" name="object 3"/>
          <p:cNvSpPr txBox="1"/>
          <p:nvPr/>
        </p:nvSpPr>
        <p:spPr>
          <a:xfrm>
            <a:off x="11533758" y="6338417"/>
            <a:ext cx="165735" cy="177800"/>
          </a:xfrm>
          <a:prstGeom prst="rect">
            <a:avLst/>
          </a:prstGeom>
        </p:spPr>
        <p:txBody>
          <a:bodyPr vert="horz" wrap="square" lIns="0" tIns="12065" rIns="0" bIns="0" rtlCol="0">
            <a:spAutoFit/>
          </a:bodyPr>
          <a:lstStyle/>
          <a:p>
            <a:pPr marL="12700">
              <a:lnSpc>
                <a:spcPct val="100000"/>
              </a:lnSpc>
              <a:spcBef>
                <a:spcPts val="95"/>
              </a:spcBef>
            </a:pPr>
            <a:r>
              <a:rPr sz="1000" b="1" spc="-25" dirty="0">
                <a:solidFill>
                  <a:srgbClr val="FFFFFF"/>
                </a:solidFill>
                <a:latin typeface="Arial"/>
                <a:cs typeface="Arial"/>
              </a:rPr>
              <a:t>25</a:t>
            </a:r>
            <a:endParaRPr sz="1000">
              <a:latin typeface="Arial"/>
              <a:cs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20F10A-4D1D-30FB-F73A-EEB125F093C1}"/>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9AEB6000-E33E-6204-000B-60C1EDE796CA}"/>
              </a:ext>
            </a:extLst>
          </p:cNvPr>
          <p:cNvSpPr txBox="1">
            <a:spLocks noGrp="1"/>
          </p:cNvSpPr>
          <p:nvPr>
            <p:ph type="title"/>
          </p:nvPr>
        </p:nvSpPr>
        <p:spPr>
          <a:xfrm>
            <a:off x="554836" y="5377383"/>
            <a:ext cx="9732164" cy="1490152"/>
          </a:xfrm>
          <a:prstGeom prst="rect">
            <a:avLst/>
          </a:prstGeom>
        </p:spPr>
        <p:txBody>
          <a:bodyPr vert="horz" wrap="square" lIns="0" tIns="12700" rIns="0" bIns="0" rtlCol="0">
            <a:spAutoFit/>
          </a:bodyPr>
          <a:lstStyle/>
          <a:p>
            <a:pPr marL="12700">
              <a:lnSpc>
                <a:spcPct val="100000"/>
              </a:lnSpc>
              <a:spcBef>
                <a:spcPts val="100"/>
              </a:spcBef>
            </a:pPr>
            <a:r>
              <a:rPr lang="en-GB" sz="4800" dirty="0">
                <a:solidFill>
                  <a:schemeClr val="bg1"/>
                </a:solidFill>
              </a:rPr>
              <a:t>White Paper Proposals -provisions already in force </a:t>
            </a:r>
            <a:endParaRPr sz="4800" dirty="0">
              <a:solidFill>
                <a:schemeClr val="bg1"/>
              </a:solidFill>
            </a:endParaRPr>
          </a:p>
        </p:txBody>
      </p:sp>
    </p:spTree>
    <p:extLst>
      <p:ext uri="{BB962C8B-B14F-4D97-AF65-F5344CB8AC3E}">
        <p14:creationId xmlns:p14="http://schemas.microsoft.com/office/powerpoint/2010/main" val="4133175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90828" y="1219200"/>
            <a:ext cx="11039475" cy="4630114"/>
          </a:xfrm>
          <a:prstGeom prst="rect">
            <a:avLst/>
          </a:prstGeom>
        </p:spPr>
        <p:txBody>
          <a:bodyPr vert="horz" wrap="square" lIns="0" tIns="13335"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 </a:t>
            </a:r>
          </a:p>
          <a:p>
            <a:pPr marL="342900" marR="0" lvl="7"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Minimum skill level increased from RQF 3 to RQF 6</a:t>
            </a:r>
          </a:p>
          <a:p>
            <a:pPr marL="914400" marR="0" lvl="8" indent="-200025"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RQF 3: medium skilled, RQF 6: highly skilled</a:t>
            </a:r>
          </a:p>
          <a:p>
            <a:pPr marL="914400" marR="0" lvl="8" indent="-200025"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Applies to new Skilled Worker visa applicants sponsored since 22 July 2025</a:t>
            </a:r>
          </a:p>
          <a:p>
            <a:pPr marL="914400" marR="0" lvl="8" indent="-200025"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Does not affect existing Skilled Worker visa holders first sponsored before 22 July 2025</a:t>
            </a:r>
          </a:p>
          <a:p>
            <a:pPr marL="0" marR="0" lvl="1"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342900" marR="0" lvl="1"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Temporary Shortage List</a:t>
            </a:r>
          </a:p>
          <a:p>
            <a:pPr marL="714375" marR="0" lvl="4" indent="180975"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Jobs below RQF 6 on new </a:t>
            </a: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hlinkClick r:id="rId2"/>
              </a:rPr>
              <a:t>temporary shortage list</a:t>
            </a: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 can still be sponsored </a:t>
            </a:r>
            <a:r>
              <a:rPr kumimoji="0" lang="en-GB" sz="20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but</a:t>
            </a:r>
          </a:p>
          <a:p>
            <a:pPr marL="714375" marR="0" lvl="4"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   - Family members cannot apply for dependant visas</a:t>
            </a:r>
          </a:p>
          <a:p>
            <a:pPr marL="714375" marR="0" lvl="4"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   - Conditions are under review (more later)</a:t>
            </a:r>
          </a:p>
          <a:p>
            <a:pPr marL="1057275" marR="0" lvl="4"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Examples of occupation codes: financial and accounting technicians, data analysts, business sales executives, advertising and marketing associate professionals</a:t>
            </a:r>
          </a:p>
          <a:p>
            <a:pPr marL="0" marR="0" lvl="1" indent="0" defTabSz="914400" eaLnBrk="1" fontAlgn="auto" latinLnBrk="0" hangingPunct="1">
              <a:lnSpc>
                <a:spcPct val="100000"/>
              </a:lnSpc>
              <a:spcBef>
                <a:spcPts val="0"/>
              </a:spcBef>
              <a:spcAft>
                <a:spcPts val="0"/>
              </a:spcAft>
              <a:buClrTx/>
              <a:buSzTx/>
              <a:buFontTx/>
              <a:buNone/>
              <a:tabLst/>
              <a:defRPr/>
            </a:pPr>
            <a:endParaRPr kumimoji="0" lang="en-GB" sz="20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0" marR="0" lvl="1"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342900" marR="0" lvl="0"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p:txBody>
      </p:sp>
      <p:sp>
        <p:nvSpPr>
          <p:cNvPr id="3" name="object 3"/>
          <p:cNvSpPr txBox="1">
            <a:spLocks noGrp="1"/>
          </p:cNvSpPr>
          <p:nvPr>
            <p:ph type="title"/>
          </p:nvPr>
        </p:nvSpPr>
        <p:spPr>
          <a:xfrm>
            <a:off x="490828" y="399745"/>
            <a:ext cx="9872371" cy="1243289"/>
          </a:xfrm>
          <a:prstGeom prst="rect">
            <a:avLst/>
          </a:prstGeom>
        </p:spPr>
        <p:txBody>
          <a:bodyPr vert="horz" wrap="square" lIns="0" tIns="12065" rIns="0" bIns="0" rtlCol="0">
            <a:spAutoFit/>
          </a:bodyPr>
          <a:lstStyle/>
          <a:p>
            <a:pPr marL="12700">
              <a:spcBef>
                <a:spcPts val="95"/>
              </a:spcBef>
            </a:pPr>
            <a:r>
              <a:rPr lang="en-GB" dirty="0">
                <a:latin typeface="Arial" panose="020B0604020202020204" pitchFamily="34" charset="0"/>
                <a:cs typeface="Arial" panose="020B0604020202020204" pitchFamily="34" charset="0"/>
              </a:rPr>
              <a:t>Minimum skill level increased</a:t>
            </a:r>
            <a:br>
              <a:rPr lang="en-GB" dirty="0">
                <a:latin typeface="Arial" panose="020B0604020202020204" pitchFamily="34" charset="0"/>
                <a:cs typeface="Arial" panose="020B0604020202020204" pitchFamily="34" charset="0"/>
              </a:rPr>
            </a:br>
            <a:endParaRPr spc="-1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7E436A-6EEC-269A-F98F-B04F556771C7}"/>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62890730-C58D-9B54-14E3-8CBB9AF51D7A}"/>
              </a:ext>
            </a:extLst>
          </p:cNvPr>
          <p:cNvSpPr txBox="1"/>
          <p:nvPr/>
        </p:nvSpPr>
        <p:spPr>
          <a:xfrm>
            <a:off x="481303" y="914400"/>
            <a:ext cx="11039475" cy="6168996"/>
          </a:xfrm>
          <a:prstGeom prst="rect">
            <a:avLst/>
          </a:prstGeom>
        </p:spPr>
        <p:txBody>
          <a:bodyPr vert="horz" wrap="square" lIns="0" tIns="13335"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Examples of occupation codes below RQF 6 and not on temporary shortage list:</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0" marR="0" lvl="7" indent="0"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Hospitality</a:t>
            </a:r>
          </a:p>
          <a:p>
            <a:pPr marL="342900" marR="0" lvl="7"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Hotel and accommodation managers and proprietors </a:t>
            </a:r>
          </a:p>
          <a:p>
            <a:pPr marL="342900" marR="0" lvl="7"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Restaurant and catering establishment managers and proprietors</a:t>
            </a:r>
          </a:p>
          <a:p>
            <a:pPr marL="342900" marR="0" lvl="7"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Catering and bar managers</a:t>
            </a:r>
          </a:p>
          <a:p>
            <a:pPr marL="342900" marR="0" lvl="7"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Chefs</a:t>
            </a:r>
          </a:p>
          <a:p>
            <a:pPr marL="0" marR="0" lvl="7"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0" marR="0" lvl="7" indent="0"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Other sectors</a:t>
            </a:r>
          </a:p>
          <a:p>
            <a:pPr marL="342900" marR="0" lvl="7"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Managers and directors in retail and wholesale</a:t>
            </a:r>
          </a:p>
          <a:p>
            <a:pPr marL="342900" marR="0" lvl="7"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Interior designers</a:t>
            </a:r>
          </a:p>
          <a:p>
            <a:pPr marL="342900" marR="0" lvl="7"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Events managers and organisers</a:t>
            </a:r>
          </a:p>
          <a:p>
            <a:pPr marL="342900" marR="0" lvl="7"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Customer service managers</a:t>
            </a:r>
          </a:p>
          <a:p>
            <a:pPr marL="342900" marR="0" lvl="7"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Office managers</a:t>
            </a:r>
          </a:p>
          <a:p>
            <a:pPr marL="342900" marR="0" lvl="7"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Personal assistants and other secretaries</a:t>
            </a:r>
          </a:p>
          <a:p>
            <a:pPr marL="342900" marR="0" lvl="7"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Finance officers </a:t>
            </a:r>
          </a:p>
          <a:p>
            <a:pPr marL="342900" marR="0" lvl="7"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0" marR="0" lvl="1"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342900" marR="0" lvl="0"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p:txBody>
      </p:sp>
      <p:sp>
        <p:nvSpPr>
          <p:cNvPr id="3" name="object 3">
            <a:extLst>
              <a:ext uri="{FF2B5EF4-FFF2-40B4-BE49-F238E27FC236}">
                <a16:creationId xmlns:a16="http://schemas.microsoft.com/office/drawing/2014/main" id="{19D4256A-BB21-5C1C-558D-8AA735BC97E7}"/>
              </a:ext>
            </a:extLst>
          </p:cNvPr>
          <p:cNvSpPr txBox="1">
            <a:spLocks noGrp="1"/>
          </p:cNvSpPr>
          <p:nvPr>
            <p:ph type="title"/>
          </p:nvPr>
        </p:nvSpPr>
        <p:spPr>
          <a:xfrm>
            <a:off x="490828" y="399745"/>
            <a:ext cx="9872371" cy="1120178"/>
          </a:xfrm>
          <a:prstGeom prst="rect">
            <a:avLst/>
          </a:prstGeom>
        </p:spPr>
        <p:txBody>
          <a:bodyPr vert="horz" wrap="square" lIns="0" tIns="12065" rIns="0" bIns="0" rtlCol="0">
            <a:spAutoFit/>
          </a:bodyPr>
          <a:lstStyle/>
          <a:p>
            <a:pPr marL="12700">
              <a:spcBef>
                <a:spcPts val="95"/>
              </a:spcBef>
            </a:pPr>
            <a:r>
              <a:rPr lang="en-GB" sz="3200" dirty="0">
                <a:latin typeface="Arial" panose="020B0604020202020204" pitchFamily="34" charset="0"/>
                <a:cs typeface="Arial" panose="020B0604020202020204" pitchFamily="34" charset="0"/>
              </a:rPr>
              <a:t>Many jobs are no longer eligible for sponsorship</a:t>
            </a:r>
            <a:br>
              <a:rPr lang="en-GB" dirty="0">
                <a:latin typeface="Arial" panose="020B0604020202020204" pitchFamily="34" charset="0"/>
                <a:cs typeface="Arial" panose="020B0604020202020204" pitchFamily="34" charset="0"/>
              </a:rPr>
            </a:br>
            <a:endParaRPr spc="-10" dirty="0"/>
          </a:p>
        </p:txBody>
      </p:sp>
    </p:spTree>
    <p:extLst>
      <p:ext uri="{BB962C8B-B14F-4D97-AF65-F5344CB8AC3E}">
        <p14:creationId xmlns:p14="http://schemas.microsoft.com/office/powerpoint/2010/main" val="725072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3DA5B2-FCD5-55D9-78C5-F7968E2E940F}"/>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8685B0DD-CB90-4C26-2BE8-6B45DC7EE39C}"/>
              </a:ext>
            </a:extLst>
          </p:cNvPr>
          <p:cNvSpPr txBox="1"/>
          <p:nvPr/>
        </p:nvSpPr>
        <p:spPr>
          <a:xfrm>
            <a:off x="490828" y="1021389"/>
            <a:ext cx="11624972" cy="5891998"/>
          </a:xfrm>
          <a:prstGeom prst="rect">
            <a:avLst/>
          </a:prstGeom>
        </p:spPr>
        <p:txBody>
          <a:bodyPr vert="horz" wrap="square" lIns="0" tIns="13335"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 </a:t>
            </a:r>
          </a:p>
          <a:p>
            <a:pPr marL="285750" marR="0" lvl="1"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General salary threshold</a:t>
            </a:r>
          </a:p>
          <a:p>
            <a:pPr marL="0" marR="0" lvl="1" indent="0" defTabSz="914400" eaLnBrk="1" fontAlgn="auto" latinLnBrk="0" hangingPunct="1">
              <a:lnSpc>
                <a:spcPct val="100000"/>
              </a:lnSpc>
              <a:spcBef>
                <a:spcPts val="0"/>
              </a:spcBef>
              <a:spcAft>
                <a:spcPts val="0"/>
              </a:spcAft>
              <a:buClrTx/>
              <a:buSzTx/>
              <a:buFontTx/>
              <a:buNone/>
              <a:tabLst/>
              <a:defRPr/>
            </a:pPr>
            <a:endParaRPr kumimoji="0" lang="en-GB"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361950" marR="0" lvl="1" indent="352425"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4 April 2024: increased from £26,200 to £38,700 per year</a:t>
            </a:r>
          </a:p>
          <a:p>
            <a:pPr marL="361950" marR="0" lvl="1" indent="352425" defTabSz="914400" eaLnBrk="1" fontAlgn="auto" latinLnBrk="0" hangingPunct="1">
              <a:lnSpc>
                <a:spcPct val="100000"/>
              </a:lnSpc>
              <a:spcBef>
                <a:spcPts val="0"/>
              </a:spcBef>
              <a:spcAft>
                <a:spcPts val="0"/>
              </a:spcAft>
              <a:buClrTx/>
              <a:buSzTx/>
              <a:buFontTx/>
              <a:buNone/>
              <a:tabLst/>
              <a:defRPr/>
            </a:pPr>
            <a:endParaRPr kumimoji="0" lang="en-GB"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361950" marR="0" lvl="1" indent="352425"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22 July 2025: increased to </a:t>
            </a:r>
            <a:r>
              <a:rPr kumimoji="0" lang="en-GB"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£41,700 per year </a:t>
            </a:r>
            <a:r>
              <a:rPr kumimoji="0" lang="en-GB"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(or £33,400 for new entrants)</a:t>
            </a:r>
          </a:p>
          <a:p>
            <a:pPr marL="361950" marR="0" lvl="1" indent="352425" defTabSz="914400" eaLnBrk="1" fontAlgn="auto" latinLnBrk="0" hangingPunct="1">
              <a:lnSpc>
                <a:spcPct val="100000"/>
              </a:lnSpc>
              <a:spcBef>
                <a:spcPts val="0"/>
              </a:spcBef>
              <a:spcAft>
                <a:spcPts val="0"/>
              </a:spcAft>
              <a:buClrTx/>
              <a:buSzTx/>
              <a:buFontTx/>
              <a:buNone/>
              <a:tabLst/>
              <a:defRPr/>
            </a:pPr>
            <a:endParaRPr kumimoji="0" lang="en-GB"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361950" marR="0" lvl="1" indent="352425"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Skilled Workers first sponsored pre-4 April 2024: </a:t>
            </a:r>
            <a:r>
              <a:rPr kumimoji="0" lang="en-GB"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£31,300 per year </a:t>
            </a:r>
            <a:r>
              <a:rPr kumimoji="0" lang="en-GB"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(or £25,000 for new entrants or those on the ISL)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285750" marR="0" lvl="1"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Going rates</a:t>
            </a:r>
          </a:p>
          <a:p>
            <a:pPr marL="0" marR="0" lvl="1" indent="0" defTabSz="914400" eaLnBrk="1" fontAlgn="auto" latinLnBrk="0" hangingPunct="1">
              <a:lnSpc>
                <a:spcPct val="100000"/>
              </a:lnSpc>
              <a:spcBef>
                <a:spcPts val="0"/>
              </a:spcBef>
              <a:spcAft>
                <a:spcPts val="0"/>
              </a:spcAft>
              <a:buClrTx/>
              <a:buSzTx/>
              <a:buFontTx/>
              <a:buNone/>
              <a:tabLst/>
              <a:defRPr/>
            </a:pPr>
            <a:endParaRPr kumimoji="0" lang="en-GB"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361950" marR="0" lvl="1" indent="352425"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Big increases in going rates on 4 April 2024</a:t>
            </a:r>
          </a:p>
          <a:p>
            <a:pPr marL="361950" marR="0" lvl="1" indent="352425" defTabSz="914400" eaLnBrk="1" fontAlgn="auto" latinLnBrk="0" hangingPunct="1">
              <a:lnSpc>
                <a:spcPct val="100000"/>
              </a:lnSpc>
              <a:spcBef>
                <a:spcPts val="0"/>
              </a:spcBef>
              <a:spcAft>
                <a:spcPts val="0"/>
              </a:spcAft>
              <a:buClrTx/>
              <a:buSzTx/>
              <a:buFontTx/>
              <a:buNone/>
              <a:tabLst/>
              <a:defRPr/>
            </a:pPr>
            <a:endParaRPr kumimoji="0" lang="en-GB"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361950" marR="0" lvl="1" indent="352425"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Even higher going rates since 22 July 2025</a:t>
            </a:r>
          </a:p>
          <a:p>
            <a:pPr marL="361950" marR="0" lvl="1" indent="352425" defTabSz="914400" eaLnBrk="1" fontAlgn="auto" latinLnBrk="0" hangingPunct="1">
              <a:lnSpc>
                <a:spcPct val="100000"/>
              </a:lnSpc>
              <a:spcBef>
                <a:spcPts val="0"/>
              </a:spcBef>
              <a:spcAft>
                <a:spcPts val="0"/>
              </a:spcAft>
              <a:buClrTx/>
              <a:buSzTx/>
              <a:buFontTx/>
              <a:buNone/>
              <a:tabLst/>
              <a:defRPr/>
            </a:pPr>
            <a:endParaRPr kumimoji="0" lang="en-GB"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361950" marR="0" lvl="1" indent="352425"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Lower going rates for Skilled Worker visa holders first sponsored before 4 April 2024</a:t>
            </a:r>
          </a:p>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sysClr val="windowText" lastClr="000000"/>
                </a:solidFill>
                <a:effectLst/>
                <a:uLnTx/>
                <a:uFillTx/>
              </a:rPr>
              <a:t> </a:t>
            </a:r>
          </a:p>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b="1" i="0" u="none" strike="noStrike" kern="0" cap="none" spc="0" normalizeH="0" baseline="0" noProof="0" dirty="0">
                <a:ln>
                  <a:noFill/>
                </a:ln>
                <a:solidFill>
                  <a:sysClr val="windowText" lastClr="000000"/>
                </a:solidFill>
                <a:effectLst/>
                <a:uLnTx/>
                <a:uFillTx/>
              </a:rPr>
              <a:t>+ Immigration Skills Charge: </a:t>
            </a:r>
            <a:r>
              <a:rPr kumimoji="0" lang="en-GB" i="0" u="none" strike="noStrike" kern="0" cap="none" spc="0" normalizeH="0" baseline="0" noProof="0" dirty="0">
                <a:ln>
                  <a:noFill/>
                </a:ln>
                <a:solidFill>
                  <a:sysClr val="windowText" lastClr="000000"/>
                </a:solidFill>
                <a:effectLst/>
                <a:uLnTx/>
                <a:uFillTx/>
              </a:rPr>
              <a:t>up 32% on </a:t>
            </a:r>
            <a:r>
              <a:rPr kumimoji="0" lang="en-GB" b="1" i="0" u="none" strike="noStrike" kern="0" cap="none" spc="0" normalizeH="0" baseline="0" noProof="0" dirty="0">
                <a:ln>
                  <a:noFill/>
                </a:ln>
                <a:solidFill>
                  <a:sysClr val="windowText" lastClr="000000"/>
                </a:solidFill>
                <a:effectLst/>
                <a:uLnTx/>
                <a:uFillTx/>
              </a:rPr>
              <a:t>16 December 2025 </a:t>
            </a:r>
            <a:r>
              <a:rPr kumimoji="0" lang="en-GB" i="0" u="none" strike="noStrike" kern="0" cap="none" spc="0" normalizeH="0" baseline="0" noProof="0" dirty="0">
                <a:ln>
                  <a:noFill/>
                </a:ln>
                <a:solidFill>
                  <a:sysClr val="windowText" lastClr="000000"/>
                </a:solidFill>
                <a:effectLst/>
                <a:uLnTx/>
                <a:uFillTx/>
              </a:rPr>
              <a:t>(</a:t>
            </a:r>
            <a:r>
              <a:rPr lang="en-GB" sz="1800" dirty="0">
                <a:latin typeface="Arial" panose="020B0604020202020204" pitchFamily="34" charset="0"/>
                <a:cs typeface="Arial" panose="020B0604020202020204" pitchFamily="34" charset="0"/>
              </a:rPr>
              <a:t>£1,320/£480 per year of sponsorship)</a:t>
            </a:r>
            <a:endParaRPr kumimoji="0" lang="en-GB" i="0" u="none" strike="noStrike" kern="0" cap="none" spc="0" normalizeH="0" baseline="0" noProof="0" dirty="0">
              <a:ln>
                <a:noFill/>
              </a:ln>
              <a:solidFill>
                <a:sysClr val="windowText" lastClr="000000"/>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ysClr val="windowText" lastClr="000000"/>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p:txBody>
      </p:sp>
      <p:sp>
        <p:nvSpPr>
          <p:cNvPr id="3" name="object 3">
            <a:extLst>
              <a:ext uri="{FF2B5EF4-FFF2-40B4-BE49-F238E27FC236}">
                <a16:creationId xmlns:a16="http://schemas.microsoft.com/office/drawing/2014/main" id="{78C17E64-5521-EBDF-35B1-3F35AEB85386}"/>
              </a:ext>
            </a:extLst>
          </p:cNvPr>
          <p:cNvSpPr txBox="1">
            <a:spLocks noGrp="1"/>
          </p:cNvSpPr>
          <p:nvPr>
            <p:ph type="title"/>
          </p:nvPr>
        </p:nvSpPr>
        <p:spPr>
          <a:xfrm>
            <a:off x="490828" y="399745"/>
            <a:ext cx="9872371" cy="1243289"/>
          </a:xfrm>
          <a:prstGeom prst="rect">
            <a:avLst/>
          </a:prstGeom>
        </p:spPr>
        <p:txBody>
          <a:bodyPr vert="horz" wrap="square" lIns="0" tIns="12065" rIns="0" bIns="0" rtlCol="0">
            <a:spAutoFit/>
          </a:bodyPr>
          <a:lstStyle/>
          <a:p>
            <a:pPr marL="12700">
              <a:spcBef>
                <a:spcPts val="95"/>
              </a:spcBef>
            </a:pPr>
            <a:r>
              <a:rPr lang="en-GB" dirty="0">
                <a:latin typeface="Arial" panose="020B0604020202020204" pitchFamily="34" charset="0"/>
                <a:cs typeface="Arial" panose="020B0604020202020204" pitchFamily="34" charset="0"/>
              </a:rPr>
              <a:t>Minimum salary requirements increased</a:t>
            </a:r>
            <a:br>
              <a:rPr lang="en-GB" dirty="0">
                <a:latin typeface="Arial" panose="020B0604020202020204" pitchFamily="34" charset="0"/>
                <a:cs typeface="Arial" panose="020B0604020202020204" pitchFamily="34" charset="0"/>
              </a:rPr>
            </a:br>
            <a:endParaRPr spc="-10" dirty="0"/>
          </a:p>
        </p:txBody>
      </p:sp>
    </p:spTree>
    <p:extLst>
      <p:ext uri="{BB962C8B-B14F-4D97-AF65-F5344CB8AC3E}">
        <p14:creationId xmlns:p14="http://schemas.microsoft.com/office/powerpoint/2010/main" val="3198483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221A19-18F0-E692-94C2-40E4B5A50B34}"/>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E88EEED8-50B8-B10E-D151-F59F3FCF0D21}"/>
              </a:ext>
            </a:extLst>
          </p:cNvPr>
          <p:cNvSpPr txBox="1"/>
          <p:nvPr/>
        </p:nvSpPr>
        <p:spPr>
          <a:xfrm>
            <a:off x="490828" y="1828800"/>
            <a:ext cx="11396372" cy="4291559"/>
          </a:xfrm>
          <a:prstGeom prst="rect">
            <a:avLst/>
          </a:prstGeom>
        </p:spPr>
        <p:txBody>
          <a:bodyPr vert="horz" wrap="square" lIns="0" tIns="13335"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 </a:t>
            </a:r>
            <a:endPar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285750" marR="0" lvl="1"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If applicant already has a Skilled Worker visa and was </a:t>
            </a:r>
            <a:r>
              <a:rPr kumimoji="0" lang="en-GB" sz="20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first sponsored before 4 April 2024 </a:t>
            </a:r>
          </a:p>
          <a:p>
            <a:pPr marL="0" marR="0" lvl="1"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	→ lower minimum salary requirements &amp; lower minimum skill level</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 </a:t>
            </a:r>
          </a:p>
          <a:p>
            <a:pPr marL="285750" marR="0" lvl="1"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If applicant already has a Skilled Worker visa and was </a:t>
            </a:r>
            <a:r>
              <a:rPr kumimoji="0" lang="en-GB" sz="20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first sponsored before 22 July 2025 </a:t>
            </a:r>
          </a:p>
          <a:p>
            <a:pPr marL="0" marR="0" lvl="1"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	→ standard minimum salary requirements &amp; lower minimum skill level </a:t>
            </a:r>
          </a:p>
          <a:p>
            <a:pPr marL="0" marR="0" lvl="1"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 </a:t>
            </a:r>
          </a:p>
          <a:p>
            <a:pPr marL="285750" marR="0" lvl="1"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If applicant does not have a Skilled Worker visa or was </a:t>
            </a:r>
            <a:r>
              <a:rPr kumimoji="0" lang="en-GB" sz="20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first sponsored on or after 22 July 2025 </a:t>
            </a:r>
          </a:p>
          <a:p>
            <a:pPr marL="0" marR="0" lvl="1"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	→ standard minimum salary requirements &amp; standard minimum skill level</a:t>
            </a:r>
          </a:p>
          <a:p>
            <a:pPr marL="0" marR="0" lvl="1"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285750" marR="0" lvl="1"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This information is not easy to find. Need to look at tables in </a:t>
            </a:r>
            <a:r>
              <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hlinkClick r:id="rId2"/>
              </a:rPr>
              <a:t>Immigration Rules Appendix Skilled Occupations</a:t>
            </a:r>
            <a:endParaRPr kumimoji="0" lang="en-GB"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0" marR="0" lvl="1"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ysClr val="windowText" lastClr="000000"/>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sz="20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p:txBody>
      </p:sp>
      <p:sp>
        <p:nvSpPr>
          <p:cNvPr id="3" name="object 3">
            <a:extLst>
              <a:ext uri="{FF2B5EF4-FFF2-40B4-BE49-F238E27FC236}">
                <a16:creationId xmlns:a16="http://schemas.microsoft.com/office/drawing/2014/main" id="{161128B5-A2E6-2A18-0847-3550BC5848F9}"/>
              </a:ext>
            </a:extLst>
          </p:cNvPr>
          <p:cNvSpPr txBox="1">
            <a:spLocks noGrp="1"/>
          </p:cNvSpPr>
          <p:nvPr>
            <p:ph type="title"/>
          </p:nvPr>
        </p:nvSpPr>
        <p:spPr>
          <a:xfrm>
            <a:off x="490828" y="399745"/>
            <a:ext cx="9872371" cy="1674176"/>
          </a:xfrm>
          <a:prstGeom prst="rect">
            <a:avLst/>
          </a:prstGeom>
        </p:spPr>
        <p:txBody>
          <a:bodyPr vert="horz" wrap="square" lIns="0" tIns="12065" rIns="0" bIns="0" rtlCol="0">
            <a:spAutoFit/>
          </a:bodyPr>
          <a:lstStyle/>
          <a:p>
            <a:pPr marL="12700">
              <a:spcBef>
                <a:spcPts val="95"/>
              </a:spcBef>
            </a:pPr>
            <a:r>
              <a:rPr lang="en-GB" sz="3600" dirty="0">
                <a:latin typeface="Arial" panose="020B0604020202020204" pitchFamily="34" charset="0"/>
                <a:cs typeface="Arial" panose="020B0604020202020204" pitchFamily="34" charset="0"/>
              </a:rPr>
              <a:t>Complicated transitional provisions for existing Skilled Worker visa holders </a:t>
            </a:r>
            <a:br>
              <a:rPr lang="en-GB" sz="3600" dirty="0">
                <a:latin typeface="Arial" panose="020B0604020202020204" pitchFamily="34" charset="0"/>
                <a:cs typeface="Arial" panose="020B0604020202020204" pitchFamily="34" charset="0"/>
              </a:rPr>
            </a:br>
            <a:endParaRPr sz="3600" spc="-10" dirty="0"/>
          </a:p>
        </p:txBody>
      </p:sp>
    </p:spTree>
    <p:extLst>
      <p:ext uri="{BB962C8B-B14F-4D97-AF65-F5344CB8AC3E}">
        <p14:creationId xmlns:p14="http://schemas.microsoft.com/office/powerpoint/2010/main" val="2712866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1ACA0-EC69-6926-4D21-3FC7C2B8D37B}"/>
              </a:ext>
            </a:extLst>
          </p:cNvPr>
          <p:cNvSpPr>
            <a:spLocks noGrp="1"/>
          </p:cNvSpPr>
          <p:nvPr>
            <p:ph type="title"/>
          </p:nvPr>
        </p:nvSpPr>
        <p:spPr/>
        <p:txBody>
          <a:bodyPr/>
          <a:lstStyle/>
          <a:p>
            <a:endParaRPr lang="en-GB" dirty="0"/>
          </a:p>
        </p:txBody>
      </p:sp>
      <p:sp>
        <p:nvSpPr>
          <p:cNvPr id="3" name="Text Placeholder 2">
            <a:extLst>
              <a:ext uri="{FF2B5EF4-FFF2-40B4-BE49-F238E27FC236}">
                <a16:creationId xmlns:a16="http://schemas.microsoft.com/office/drawing/2014/main" id="{F12A72E2-E6FD-A57A-AC6F-38A965FC69B0}"/>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13469320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properties xmlns="http://www.imanage.com/work/xmlschema">
  <documentid>ACTIVE!38918714.1</documentid>
  <senderid>TRICHARDS</senderid>
  <senderemail>TRICHARDS@KINGSLEYNAPLEY.CO.UK</senderemail>
  <lastmodified>2025-11-05T11:10:20.0000000+00:00</lastmodified>
  <database>ACTIVE</database>
</properties>
</file>

<file path=customXml/itemProps1.xml><?xml version="1.0" encoding="utf-8"?>
<ds:datastoreItem xmlns:ds="http://schemas.openxmlformats.org/officeDocument/2006/customXml" ds:itemID="{87964F1D-A309-4D86-945D-EFE3BA09AD38}">
  <ds:schemaRefs>
    <ds:schemaRef ds:uri="http://www.imanage.com/work/xmlschema"/>
  </ds:schemaRefs>
</ds:datastoreItem>
</file>

<file path=docProps/app.xml><?xml version="1.0" encoding="utf-8"?>
<Properties xmlns="http://schemas.openxmlformats.org/officeDocument/2006/extended-properties" xmlns:vt="http://schemas.openxmlformats.org/officeDocument/2006/docPropsVTypes">
  <Template/>
  <TotalTime>6771</TotalTime>
  <Words>2406</Words>
  <Application>Microsoft Office PowerPoint</Application>
  <PresentationFormat>Widescreen</PresentationFormat>
  <Paragraphs>372</Paragraphs>
  <Slides>39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39</vt:i4>
      </vt:variant>
    </vt:vector>
  </HeadingPairs>
  <TitlesOfParts>
    <vt:vector size="42" baseType="lpstr">
      <vt:lpstr>Aptos</vt:lpstr>
      <vt:lpstr>Arial</vt:lpstr>
      <vt:lpstr>Office Theme</vt:lpstr>
      <vt:lpstr>Indefinite Leave to Remain(ILR) Proposed Changes, Consultations and Legal Challenges</vt:lpstr>
      <vt:lpstr>Agenda</vt:lpstr>
      <vt:lpstr>Background</vt:lpstr>
      <vt:lpstr>White Paper Proposals -provisions already in force </vt:lpstr>
      <vt:lpstr>Minimum skill level increased </vt:lpstr>
      <vt:lpstr>Many jobs are no longer eligible for sponsorship </vt:lpstr>
      <vt:lpstr>Minimum salary requirements increased </vt:lpstr>
      <vt:lpstr>Complicated transitional provisions for existing Skilled Worker visa holders  </vt:lpstr>
      <vt:lpstr>PowerPoint Presentation</vt:lpstr>
      <vt:lpstr>Adult Social Care sponsorship changes</vt:lpstr>
      <vt:lpstr>Tougher processes, more enforcement action  </vt:lpstr>
      <vt:lpstr>Other changes</vt:lpstr>
      <vt:lpstr>Upcoming Changes</vt:lpstr>
      <vt:lpstr>English language requirement</vt:lpstr>
      <vt:lpstr>Earned Settlement-Calculating the qualifying period </vt:lpstr>
      <vt:lpstr>Calculating the qualifying period for ILR</vt:lpstr>
      <vt:lpstr>Mandatory requirements</vt:lpstr>
      <vt:lpstr>Reductions and penalties</vt:lpstr>
      <vt:lpstr>Reductions</vt:lpstr>
      <vt:lpstr>Penalties</vt:lpstr>
      <vt:lpstr>Adjusted qualifying period</vt:lpstr>
      <vt:lpstr>Problems and questions</vt:lpstr>
      <vt:lpstr>Problems and questions</vt:lpstr>
      <vt:lpstr>Scenarios</vt:lpstr>
      <vt:lpstr>Family of four on different paths to ILR</vt:lpstr>
      <vt:lpstr>Colleagues at a boutique fashion brand</vt:lpstr>
      <vt:lpstr>Two friends: one married to a British citizen,  the other to a person with settled status</vt:lpstr>
      <vt:lpstr>PowerPoint Presentation</vt:lpstr>
      <vt:lpstr>Implementation-possible timeline?</vt:lpstr>
      <vt:lpstr>Timeline</vt:lpstr>
      <vt:lpstr>Legal Challenges</vt:lpstr>
      <vt:lpstr>Legal Challenge</vt:lpstr>
      <vt:lpstr>What to do?</vt:lpstr>
      <vt:lpstr>Visa holders: what to do</vt:lpstr>
      <vt:lpstr>Employers: what to do</vt:lpstr>
      <vt:lpstr>Responding to the consultation</vt:lpstr>
      <vt:lpstr>Q&amp;A</vt:lpstr>
      <vt:lpstr>Kingsley Napley contacts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claire fenwick</dc:creator>
  <cp:lastModifiedBy>Nicolas Rollason</cp:lastModifiedBy>
  <cp:revision>14</cp:revision>
  <dcterms:created xsi:type="dcterms:W3CDTF">2025-11-04T12:17:33Z</dcterms:created>
  <dcterms:modified xsi:type="dcterms:W3CDTF">2025-12-14T18:26:33Z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2025-05-15T00:00:00Z</vt:filetime>
  </property>
  <property fmtid="{D5CDD505-2E9C-101B-9397-08002B2CF9AE}" pid="3" name="Creator">
    <vt:lpwstr>Microsoft® PowerPoint® 2019</vt:lpwstr>
  </property>
  <property fmtid="{D5CDD505-2E9C-101B-9397-08002B2CF9AE}" pid="4" name="LastSaved">
    <vt:filetime>2025-11-04T00:00:00Z</vt:filetime>
  </property>
  <property fmtid="{D5CDD505-2E9C-101B-9397-08002B2CF9AE}" pid="5" name="Producer">
    <vt:lpwstr>Microsoft® PowerPoint® 2019</vt:lpwstr>
  </property>
</Properties>
</file>